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57" r:id="rId3"/>
    <p:sldId id="281" r:id="rId4"/>
    <p:sldId id="282" r:id="rId5"/>
    <p:sldId id="259" r:id="rId6"/>
    <p:sldId id="260" r:id="rId7"/>
    <p:sldId id="261" r:id="rId8"/>
    <p:sldId id="262" r:id="rId9"/>
    <p:sldId id="263" r:id="rId10"/>
    <p:sldId id="264" r:id="rId11"/>
    <p:sldId id="265" r:id="rId12"/>
    <p:sldId id="276" r:id="rId13"/>
    <p:sldId id="277" r:id="rId14"/>
    <p:sldId id="279" r:id="rId15"/>
    <p:sldId id="278" r:id="rId16"/>
    <p:sldId id="280" r:id="rId17"/>
    <p:sldId id="275" r:id="rId18"/>
    <p:sldId id="2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0"/>
  </p:normalViewPr>
  <p:slideViewPr>
    <p:cSldViewPr snapToGrid="0">
      <p:cViewPr varScale="1">
        <p:scale>
          <a:sx n="102" d="100"/>
          <a:sy n="102" d="100"/>
        </p:scale>
        <p:origin x="95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svg>
</file>

<file path=ppt/media/image4.png>
</file>

<file path=ppt/media/image5.svg>
</file>

<file path=ppt/media/image6.png>
</file>

<file path=ppt/media/image7.pn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FA8DC-F427-2BF1-181A-0E40A71C2E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E039D0E-66BC-5FCF-EAE1-5B79AF06C8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A19DE-F425-2DCA-DF23-E03DF06DE884}"/>
              </a:ext>
            </a:extLst>
          </p:cNvPr>
          <p:cNvSpPr>
            <a:spLocks noGrp="1"/>
          </p:cNvSpPr>
          <p:nvPr>
            <p:ph type="dt" sz="half" idx="10"/>
          </p:nvPr>
        </p:nvSpPr>
        <p:spPr/>
        <p:txBody>
          <a:bodyPr/>
          <a:lstStyle/>
          <a:p>
            <a:fld id="{0DAF61AA-5A98-4049-A93E-477E5505141A}" type="datetimeFigureOut">
              <a:rPr lang="en-US" smtClean="0"/>
              <a:t>5/1/23</a:t>
            </a:fld>
            <a:endParaRPr lang="en-US" dirty="0"/>
          </a:p>
        </p:txBody>
      </p:sp>
      <p:sp>
        <p:nvSpPr>
          <p:cNvPr id="5" name="Footer Placeholder 4">
            <a:extLst>
              <a:ext uri="{FF2B5EF4-FFF2-40B4-BE49-F238E27FC236}">
                <a16:creationId xmlns:a16="http://schemas.microsoft.com/office/drawing/2014/main" id="{9E892202-7BA0-DEF2-B318-3AA39F4FE2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EF7C2-CA38-75F3-17E3-7D577D5E5787}"/>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907779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B12E1-B0DD-524C-30CB-E7A849ED5A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B9030F-A750-015A-70E8-1A08E52294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F1B67F-5D19-73D1-8EF5-5CE336E09CEA}"/>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5" name="Footer Placeholder 4">
            <a:extLst>
              <a:ext uri="{FF2B5EF4-FFF2-40B4-BE49-F238E27FC236}">
                <a16:creationId xmlns:a16="http://schemas.microsoft.com/office/drawing/2014/main" id="{3A881207-D140-FC0A-794A-28115D58B5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ADB115-7190-E1C7-0D16-2508EDBA5A4E}"/>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54225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597866-1739-B37B-6B07-C9536CEEAD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6BABE9-3611-A8E2-9E0D-CF6AEB1502D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BC02E9-53B6-FBC9-8E9D-E99A4F554430}"/>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5" name="Footer Placeholder 4">
            <a:extLst>
              <a:ext uri="{FF2B5EF4-FFF2-40B4-BE49-F238E27FC236}">
                <a16:creationId xmlns:a16="http://schemas.microsoft.com/office/drawing/2014/main" id="{93E55E48-6261-0419-8B51-3D243DEAF4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D70E4B-EED4-AF45-2CB9-1FA5BB8572F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35109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30E46-B64C-014A-D8F4-603FCD7B0E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647EC3-08C2-1D9B-91C8-5427D2F466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951C0-AF03-BB8B-1C26-EC4EA7629A46}"/>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5" name="Footer Placeholder 4">
            <a:extLst>
              <a:ext uri="{FF2B5EF4-FFF2-40B4-BE49-F238E27FC236}">
                <a16:creationId xmlns:a16="http://schemas.microsoft.com/office/drawing/2014/main" id="{0A198F3A-F13E-06DA-EE2B-098546E265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E0E3A8-1F94-F6CF-890C-D34D9C4D723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803249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F786-A0D2-DEC2-132B-26A8736DE5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3F56A2D-2103-7C6C-1DCA-DDBBAFE6A8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343A90-1FA4-E0C4-3401-A596AE6949BC}"/>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5" name="Footer Placeholder 4">
            <a:extLst>
              <a:ext uri="{FF2B5EF4-FFF2-40B4-BE49-F238E27FC236}">
                <a16:creationId xmlns:a16="http://schemas.microsoft.com/office/drawing/2014/main" id="{616B497E-0B05-6072-F68E-AE0095D46D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90533D-2DA2-8A28-6DFC-41E28DBE6B2E}"/>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08184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4EE72-1EDB-AFAB-BC81-FE5AACB0A5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CDC647-1413-4DCE-71FD-7741C63988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06F368-ADC1-2E0C-1B8F-34DC7EAAC7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DD13D0-FEFA-23A0-4E11-9A401DBE6714}"/>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6" name="Footer Placeholder 5">
            <a:extLst>
              <a:ext uri="{FF2B5EF4-FFF2-40B4-BE49-F238E27FC236}">
                <a16:creationId xmlns:a16="http://schemas.microsoft.com/office/drawing/2014/main" id="{263DA445-3AEE-C076-4B43-49C1CAD253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07B2E4-F546-8BF6-0DF8-115DD3326A3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59769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92E75-75ED-24DD-D3AA-80B2C3ECF4B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5F1AA3F-82B7-B237-A85A-E36DE62060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5411A64-70F1-9CDF-6121-DBFC2ACCAAC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4EA6F8-1FFC-921A-7EC0-FCA2E9BEA9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2A3FCC-9071-8DF3-2378-55886A4E84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EDEEF5-0916-DB55-C39F-C38C83BA01E9}"/>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8" name="Footer Placeholder 7">
            <a:extLst>
              <a:ext uri="{FF2B5EF4-FFF2-40B4-BE49-F238E27FC236}">
                <a16:creationId xmlns:a16="http://schemas.microsoft.com/office/drawing/2014/main" id="{C857F104-F7AB-CC21-E416-80D483BBA9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45C288-6CA3-82B3-96BC-33E0FE0BDBD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43409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FC945-FE6D-5188-82E3-7C12B401B6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0B98DB6-BDFC-83B7-C1F1-626BE54719DC}"/>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4" name="Footer Placeholder 3">
            <a:extLst>
              <a:ext uri="{FF2B5EF4-FFF2-40B4-BE49-F238E27FC236}">
                <a16:creationId xmlns:a16="http://schemas.microsoft.com/office/drawing/2014/main" id="{8FD4C295-CE7F-66DA-9EA9-7AE9B1AE409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C1360E-D60D-48F3-A7B0-B17D0B4404C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45198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A92847-3436-A94A-6080-0F5DA7B88C56}"/>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3" name="Footer Placeholder 2">
            <a:extLst>
              <a:ext uri="{FF2B5EF4-FFF2-40B4-BE49-F238E27FC236}">
                <a16:creationId xmlns:a16="http://schemas.microsoft.com/office/drawing/2014/main" id="{D68F8DC3-416D-962A-78D9-BB99E757E2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30EDD3-DD1F-A04F-C505-0F15B6EA450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575367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D5881-59A0-C203-D5E8-088388FE84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59C6B2E-5C4A-8376-42EF-A627AA197A3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A122BE-B9C0-FED5-82D2-D284C3B5F4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0CE6BD-618A-0BB7-3315-025826D69DB3}"/>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6" name="Footer Placeholder 5">
            <a:extLst>
              <a:ext uri="{FF2B5EF4-FFF2-40B4-BE49-F238E27FC236}">
                <a16:creationId xmlns:a16="http://schemas.microsoft.com/office/drawing/2014/main" id="{8FD04BAE-56C4-5AA1-7364-9DBA427F00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4CF3CC-E16A-7017-0001-BA3886079A8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29769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8FC76-93CC-BE93-1C22-26432B1DDE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808E8A2-7581-437E-715A-80DF8665BB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03C518C-940B-D82A-41E7-997D237644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F87C2E-2D21-E016-39F8-79569ED9E24F}"/>
              </a:ext>
            </a:extLst>
          </p:cNvPr>
          <p:cNvSpPr>
            <a:spLocks noGrp="1"/>
          </p:cNvSpPr>
          <p:nvPr>
            <p:ph type="dt" sz="half" idx="10"/>
          </p:nvPr>
        </p:nvSpPr>
        <p:spPr/>
        <p:txBody>
          <a:bodyPr/>
          <a:lstStyle/>
          <a:p>
            <a:fld id="{0DAF61AA-5A98-4049-A93E-477E5505141A}" type="datetimeFigureOut">
              <a:rPr lang="en-US" smtClean="0"/>
              <a:t>5/1/23</a:t>
            </a:fld>
            <a:endParaRPr lang="en-US"/>
          </a:p>
        </p:txBody>
      </p:sp>
      <p:sp>
        <p:nvSpPr>
          <p:cNvPr id="6" name="Footer Placeholder 5">
            <a:extLst>
              <a:ext uri="{FF2B5EF4-FFF2-40B4-BE49-F238E27FC236}">
                <a16:creationId xmlns:a16="http://schemas.microsoft.com/office/drawing/2014/main" id="{EE262862-77FE-3CFD-0CF0-FCD9917781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68861C-96B1-A66A-528B-8372D7BDC38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56603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41EB5BC-2EF5-B547-CFA1-22DF564F40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B9EC2C-8CC4-1974-E07C-2F38F11D69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7E36D-36AC-4DE7-F0EF-5B53ABA27C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AF61AA-5A98-4049-A93E-477E5505141A}" type="datetimeFigureOut">
              <a:rPr lang="en-US" smtClean="0"/>
              <a:pPr/>
              <a:t>5/1/23</a:t>
            </a:fld>
            <a:endParaRPr lang="en-US" dirty="0"/>
          </a:p>
        </p:txBody>
      </p:sp>
      <p:sp>
        <p:nvSpPr>
          <p:cNvPr id="5" name="Footer Placeholder 4">
            <a:extLst>
              <a:ext uri="{FF2B5EF4-FFF2-40B4-BE49-F238E27FC236}">
                <a16:creationId xmlns:a16="http://schemas.microsoft.com/office/drawing/2014/main" id="{49C10CFE-2672-AECC-A1E2-1AAB80044B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8810417-9E5C-8AEE-8217-F0682F0C5D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866602426"/>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sv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10" Type="http://schemas.openxmlformats.org/officeDocument/2006/relationships/image" Target="../media/image10.jpeg"/><Relationship Id="rId4" Type="http://schemas.openxmlformats.org/officeDocument/2006/relationships/image" Target="../media/image4.png"/><Relationship Id="rId9" Type="http://schemas.openxmlformats.org/officeDocument/2006/relationships/image" Target="../media/image9.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B57E4-F98C-1C80-B964-881F9C66E241}"/>
              </a:ext>
            </a:extLst>
          </p:cNvPr>
          <p:cNvSpPr>
            <a:spLocks noGrp="1"/>
          </p:cNvSpPr>
          <p:nvPr>
            <p:ph type="ctrTitle"/>
          </p:nvPr>
        </p:nvSpPr>
        <p:spPr>
          <a:xfrm>
            <a:off x="1198182" y="559813"/>
            <a:ext cx="10246090" cy="1471193"/>
          </a:xfrm>
        </p:spPr>
        <p:txBody>
          <a:bodyPr vert="horz" lIns="91440" tIns="45720" rIns="91440" bIns="45720" rtlCol="0" anchor="ctr">
            <a:normAutofit/>
          </a:bodyPr>
          <a:lstStyle/>
          <a:p>
            <a:pPr algn="l"/>
            <a:r>
              <a:rPr lang="en-US" sz="5400" b="1" kern="1200" dirty="0">
                <a:solidFill>
                  <a:schemeClr val="tx1"/>
                </a:solidFill>
                <a:cs typeface="Calibri" panose="020F0502020204030204" pitchFamily="34" charset="0"/>
              </a:rPr>
              <a:t>SPEECH-TO-TEXT</a:t>
            </a:r>
          </a:p>
        </p:txBody>
      </p:sp>
      <p:sp>
        <p:nvSpPr>
          <p:cNvPr id="3" name="Subtitle 2">
            <a:extLst>
              <a:ext uri="{FF2B5EF4-FFF2-40B4-BE49-F238E27FC236}">
                <a16:creationId xmlns:a16="http://schemas.microsoft.com/office/drawing/2014/main" id="{057B9A91-EB64-E496-D6EE-3FC971B246C8}"/>
              </a:ext>
            </a:extLst>
          </p:cNvPr>
          <p:cNvSpPr>
            <a:spLocks noGrp="1"/>
          </p:cNvSpPr>
          <p:nvPr>
            <p:ph type="subTitle" idx="1"/>
          </p:nvPr>
        </p:nvSpPr>
        <p:spPr>
          <a:xfrm>
            <a:off x="1053122" y="2041938"/>
            <a:ext cx="4810872" cy="3728613"/>
          </a:xfrm>
        </p:spPr>
        <p:txBody>
          <a:bodyPr vert="horz" lIns="91440" tIns="45720" rIns="91440" bIns="45720" rtlCol="0">
            <a:normAutofit/>
          </a:bodyPr>
          <a:lstStyle/>
          <a:p>
            <a:pPr algn="l"/>
            <a:r>
              <a:rPr lang="en-US" sz="3600" b="1" dirty="0">
                <a:solidFill>
                  <a:schemeClr val="tx1"/>
                </a:solidFill>
                <a:latin typeface="Monotype Corsiva" panose="03010101010201010101" pitchFamily="66" charset="0"/>
                <a:cs typeface="Calibri" panose="020F0502020204030204" pitchFamily="34" charset="0"/>
              </a:rPr>
              <a:t>Submitted By:</a:t>
            </a:r>
          </a:p>
          <a:p>
            <a:pPr marL="57150" indent="-285750" algn="l">
              <a:buFont typeface="Arial" panose="020B0604020202020204" pitchFamily="34" charset="0"/>
              <a:buChar char="•"/>
            </a:pPr>
            <a:r>
              <a:rPr lang="en-US" dirty="0" err="1">
                <a:solidFill>
                  <a:schemeClr val="tx1"/>
                </a:solidFill>
                <a:latin typeface="Monotype Corsiva" panose="03010101010201010101" pitchFamily="66" charset="0"/>
                <a:cs typeface="Calibri" panose="020F0502020204030204" pitchFamily="34" charset="0"/>
              </a:rPr>
              <a:t>Vigneshwar</a:t>
            </a:r>
            <a:r>
              <a:rPr lang="en-US" dirty="0">
                <a:solidFill>
                  <a:schemeClr val="tx1"/>
                </a:solidFill>
                <a:latin typeface="Monotype Corsiva" panose="03010101010201010101" pitchFamily="66" charset="0"/>
                <a:cs typeface="Calibri" panose="020F0502020204030204" pitchFamily="34" charset="0"/>
              </a:rPr>
              <a:t> </a:t>
            </a:r>
            <a:r>
              <a:rPr lang="en-US" dirty="0" err="1">
                <a:solidFill>
                  <a:schemeClr val="tx1"/>
                </a:solidFill>
                <a:latin typeface="Monotype Corsiva" panose="03010101010201010101" pitchFamily="66" charset="0"/>
                <a:cs typeface="Calibri" panose="020F0502020204030204" pitchFamily="34" charset="0"/>
              </a:rPr>
              <a:t>Muriki</a:t>
            </a:r>
            <a:r>
              <a:rPr lang="en-US" dirty="0">
                <a:solidFill>
                  <a:schemeClr val="tx1"/>
                </a:solidFill>
                <a:latin typeface="Monotype Corsiva" panose="03010101010201010101" pitchFamily="66" charset="0"/>
                <a:cs typeface="Calibri" panose="020F0502020204030204" pitchFamily="34" charset="0"/>
              </a:rPr>
              <a:t> (801308750)</a:t>
            </a:r>
          </a:p>
          <a:p>
            <a:pPr marL="57150" indent="-285750" algn="l">
              <a:buFont typeface="Arial" panose="020B0604020202020204" pitchFamily="34" charset="0"/>
              <a:buChar char="•"/>
            </a:pPr>
            <a:r>
              <a:rPr lang="en-US" dirty="0">
                <a:solidFill>
                  <a:schemeClr val="tx1"/>
                </a:solidFill>
                <a:latin typeface="Monotype Corsiva" panose="03010101010201010101" pitchFamily="66" charset="0"/>
                <a:cs typeface="Calibri" panose="020F0502020204030204" pitchFamily="34" charset="0"/>
              </a:rPr>
              <a:t>Veda </a:t>
            </a:r>
            <a:r>
              <a:rPr lang="en-US" dirty="0" err="1">
                <a:solidFill>
                  <a:schemeClr val="tx1"/>
                </a:solidFill>
                <a:latin typeface="Monotype Corsiva" panose="03010101010201010101" pitchFamily="66" charset="0"/>
                <a:cs typeface="Calibri" panose="020F0502020204030204" pitchFamily="34" charset="0"/>
              </a:rPr>
              <a:t>Samhitha</a:t>
            </a:r>
            <a:r>
              <a:rPr lang="en-US" dirty="0">
                <a:solidFill>
                  <a:schemeClr val="tx1"/>
                </a:solidFill>
                <a:latin typeface="Monotype Corsiva" panose="03010101010201010101" pitchFamily="66" charset="0"/>
                <a:cs typeface="Calibri" panose="020F0502020204030204" pitchFamily="34" charset="0"/>
              </a:rPr>
              <a:t> </a:t>
            </a:r>
            <a:r>
              <a:rPr lang="en-US" dirty="0" err="1">
                <a:solidFill>
                  <a:schemeClr val="tx1"/>
                </a:solidFill>
                <a:latin typeface="Monotype Corsiva" panose="03010101010201010101" pitchFamily="66" charset="0"/>
                <a:cs typeface="Calibri" panose="020F0502020204030204" pitchFamily="34" charset="0"/>
              </a:rPr>
              <a:t>Dyawanapally</a:t>
            </a:r>
            <a:r>
              <a:rPr lang="en-US" dirty="0">
                <a:solidFill>
                  <a:schemeClr val="tx1"/>
                </a:solidFill>
                <a:latin typeface="Monotype Corsiva" panose="03010101010201010101" pitchFamily="66" charset="0"/>
                <a:cs typeface="Calibri" panose="020F0502020204030204" pitchFamily="34" charset="0"/>
              </a:rPr>
              <a:t> (801311867)</a:t>
            </a:r>
          </a:p>
          <a:p>
            <a:pPr marL="57150" indent="-285750" algn="l">
              <a:buFont typeface="Arial" panose="020B0604020202020204" pitchFamily="34" charset="0"/>
              <a:buChar char="•"/>
            </a:pPr>
            <a:r>
              <a:rPr lang="en-US" dirty="0">
                <a:solidFill>
                  <a:schemeClr val="tx1"/>
                </a:solidFill>
                <a:latin typeface="Monotype Corsiva" panose="03010101010201010101" pitchFamily="66" charset="0"/>
                <a:cs typeface="Calibri" panose="020F0502020204030204" pitchFamily="34" charset="0"/>
              </a:rPr>
              <a:t>Deepthi </a:t>
            </a:r>
            <a:r>
              <a:rPr lang="en-US" dirty="0" err="1">
                <a:solidFill>
                  <a:schemeClr val="tx1"/>
                </a:solidFill>
                <a:latin typeface="Monotype Corsiva" panose="03010101010201010101" pitchFamily="66" charset="0"/>
                <a:cs typeface="Calibri" panose="020F0502020204030204" pitchFamily="34" charset="0"/>
              </a:rPr>
              <a:t>Gade</a:t>
            </a:r>
            <a:r>
              <a:rPr lang="en-US" dirty="0">
                <a:solidFill>
                  <a:schemeClr val="tx1"/>
                </a:solidFill>
                <a:latin typeface="Monotype Corsiva" panose="03010101010201010101" pitchFamily="66" charset="0"/>
                <a:cs typeface="Calibri" panose="020F0502020204030204" pitchFamily="34" charset="0"/>
              </a:rPr>
              <a:t> (801313372)</a:t>
            </a:r>
          </a:p>
          <a:p>
            <a:pPr marL="57150" indent="-285750" algn="l">
              <a:buFont typeface="Arial" panose="020B0604020202020204" pitchFamily="34" charset="0"/>
              <a:buChar char="•"/>
            </a:pPr>
            <a:r>
              <a:rPr lang="en-US" dirty="0">
                <a:solidFill>
                  <a:schemeClr val="tx1"/>
                </a:solidFill>
                <a:latin typeface="Monotype Corsiva" panose="03010101010201010101" pitchFamily="66" charset="0"/>
                <a:cs typeface="Calibri" panose="020F0502020204030204" pitchFamily="34" charset="0"/>
              </a:rPr>
              <a:t>Mounika </a:t>
            </a:r>
            <a:r>
              <a:rPr lang="en-US" dirty="0" err="1">
                <a:solidFill>
                  <a:schemeClr val="tx1"/>
                </a:solidFill>
                <a:latin typeface="Monotype Corsiva" panose="03010101010201010101" pitchFamily="66" charset="0"/>
                <a:cs typeface="Calibri" panose="020F0502020204030204" pitchFamily="34" charset="0"/>
              </a:rPr>
              <a:t>Kasaragadda</a:t>
            </a:r>
            <a:r>
              <a:rPr lang="en-US" dirty="0">
                <a:solidFill>
                  <a:schemeClr val="tx1"/>
                </a:solidFill>
                <a:latin typeface="Monotype Corsiva" panose="03010101010201010101" pitchFamily="66" charset="0"/>
                <a:cs typeface="Calibri" panose="020F0502020204030204" pitchFamily="34" charset="0"/>
              </a:rPr>
              <a:t> (801310485)</a:t>
            </a:r>
          </a:p>
        </p:txBody>
      </p:sp>
      <p:pic>
        <p:nvPicPr>
          <p:cNvPr id="1026" name="Picture 2" descr="5 Best Speech-to-Text APIs | Nordic APIs |">
            <a:extLst>
              <a:ext uri="{FF2B5EF4-FFF2-40B4-BE49-F238E27FC236}">
                <a16:creationId xmlns:a16="http://schemas.microsoft.com/office/drawing/2014/main" id="{57E11C78-B83A-A3CC-2A10-9C095BF78D3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529263" y="2031006"/>
            <a:ext cx="6165505" cy="3568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812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03A92-8747-3741-9F62-8DD9BBCA9484}"/>
              </a:ext>
            </a:extLst>
          </p:cNvPr>
          <p:cNvSpPr>
            <a:spLocks noGrp="1"/>
          </p:cNvSpPr>
          <p:nvPr>
            <p:ph type="title"/>
          </p:nvPr>
        </p:nvSpPr>
        <p:spPr>
          <a:xfrm>
            <a:off x="838200" y="0"/>
            <a:ext cx="10515600" cy="1325563"/>
          </a:xfrm>
        </p:spPr>
        <p:txBody>
          <a:bodyPr>
            <a:normAutofit/>
          </a:bodyPr>
          <a:lstStyle/>
          <a:p>
            <a:r>
              <a:rPr lang="en-US" b="1" dirty="0">
                <a:latin typeface="Monotype Corsiva" panose="03010101010201010101" pitchFamily="66" charset="0"/>
              </a:rPr>
              <a:t>Feature 1: Keyword Highlighting</a:t>
            </a:r>
          </a:p>
        </p:txBody>
      </p:sp>
      <p:sp>
        <p:nvSpPr>
          <p:cNvPr id="3" name="Content Placeholder 2">
            <a:extLst>
              <a:ext uri="{FF2B5EF4-FFF2-40B4-BE49-F238E27FC236}">
                <a16:creationId xmlns:a16="http://schemas.microsoft.com/office/drawing/2014/main" id="{A9AEC47D-3DED-987C-861C-D3B3AD0A4695}"/>
              </a:ext>
            </a:extLst>
          </p:cNvPr>
          <p:cNvSpPr>
            <a:spLocks noGrp="1"/>
          </p:cNvSpPr>
          <p:nvPr>
            <p:ph idx="1"/>
          </p:nvPr>
        </p:nvSpPr>
        <p:spPr>
          <a:xfrm>
            <a:off x="838200" y="1325563"/>
            <a:ext cx="10515600" cy="5214003"/>
          </a:xfrm>
        </p:spPr>
        <p:txBody>
          <a:bodyPr>
            <a:normAutofit/>
          </a:bodyPr>
          <a:lstStyle/>
          <a:p>
            <a:pPr algn="just">
              <a:buFont typeface="Arial" panose="020B0604020202020204" pitchFamily="34" charset="0"/>
              <a:buChar char="•"/>
            </a:pPr>
            <a:r>
              <a:rPr lang="en-US" dirty="0">
                <a:latin typeface="Monotype Corsiva" panose="03010101010201010101" pitchFamily="66" charset="0"/>
              </a:rPr>
              <a:t>We have added the feature that </a:t>
            </a:r>
            <a:r>
              <a:rPr lang="en-US" b="1" dirty="0">
                <a:latin typeface="Monotype Corsiva" panose="03010101010201010101" pitchFamily="66" charset="0"/>
              </a:rPr>
              <a:t>highlights keywords in Yellow </a:t>
            </a:r>
            <a:r>
              <a:rPr lang="en-US" dirty="0">
                <a:latin typeface="Monotype Corsiva" panose="03010101010201010101" pitchFamily="66" charset="0"/>
              </a:rPr>
              <a:t>and we can add as many keywords in the UI as per the usage of the project.</a:t>
            </a:r>
          </a:p>
          <a:p>
            <a:pPr algn="just">
              <a:buFont typeface="Arial" panose="020B0604020202020204" pitchFamily="34" charset="0"/>
              <a:buChar char="•"/>
            </a:pPr>
            <a:r>
              <a:rPr lang="en-US" dirty="0">
                <a:latin typeface="Monotype Corsiva" panose="03010101010201010101" pitchFamily="66" charset="0"/>
              </a:rPr>
              <a:t>When certain words or phrases need to be highlighted to catch the user's attention or are particularly important, this feature may be helpful. For instance, a teacher might want to highlight important vocabulary words in the transcription text of a speech-to-text application for a language learning platform to aid their students in identifying and learning new words.</a:t>
            </a:r>
          </a:p>
          <a:p>
            <a:endParaRPr lang="en-US" dirty="0"/>
          </a:p>
        </p:txBody>
      </p:sp>
    </p:spTree>
    <p:extLst>
      <p:ext uri="{BB962C8B-B14F-4D97-AF65-F5344CB8AC3E}">
        <p14:creationId xmlns:p14="http://schemas.microsoft.com/office/powerpoint/2010/main" val="1650550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74B4E-8578-F9B6-2CE0-02AB4E9F200D}"/>
              </a:ext>
            </a:extLst>
          </p:cNvPr>
          <p:cNvSpPr>
            <a:spLocks noGrp="1"/>
          </p:cNvSpPr>
          <p:nvPr>
            <p:ph type="title"/>
          </p:nvPr>
        </p:nvSpPr>
        <p:spPr/>
        <p:txBody>
          <a:bodyPr>
            <a:normAutofit/>
          </a:bodyPr>
          <a:lstStyle/>
          <a:p>
            <a:r>
              <a:rPr lang="en-US" b="1" dirty="0">
                <a:latin typeface="Monotype Corsiva" panose="03010101010201010101" pitchFamily="66" charset="0"/>
              </a:rPr>
              <a:t>Feature 2: Detection of sensitivity of the transcribed text using Sentiment Analysis</a:t>
            </a:r>
          </a:p>
        </p:txBody>
      </p:sp>
      <p:sp>
        <p:nvSpPr>
          <p:cNvPr id="3" name="Content Placeholder 2">
            <a:extLst>
              <a:ext uri="{FF2B5EF4-FFF2-40B4-BE49-F238E27FC236}">
                <a16:creationId xmlns:a16="http://schemas.microsoft.com/office/drawing/2014/main" id="{6B51C6D9-FC79-0C8F-0EA7-CC96791CBD7F}"/>
              </a:ext>
            </a:extLst>
          </p:cNvPr>
          <p:cNvSpPr>
            <a:spLocks noGrp="1"/>
          </p:cNvSpPr>
          <p:nvPr>
            <p:ph idx="1"/>
          </p:nvPr>
        </p:nvSpPr>
        <p:spPr>
          <a:xfrm>
            <a:off x="838200" y="1888255"/>
            <a:ext cx="10515600" cy="4351338"/>
          </a:xfrm>
        </p:spPr>
        <p:txBody>
          <a:bodyPr/>
          <a:lstStyle/>
          <a:p>
            <a:pPr algn="just">
              <a:buFont typeface="Arial" panose="020B0604020202020204" pitchFamily="34" charset="0"/>
              <a:buChar char="•"/>
            </a:pPr>
            <a:r>
              <a:rPr lang="en-US" b="0" i="0" dirty="0">
                <a:solidFill>
                  <a:srgbClr val="374151"/>
                </a:solidFill>
                <a:effectLst/>
                <a:latin typeface="Monotype Corsiva" panose="03010101010201010101" pitchFamily="66" charset="0"/>
              </a:rPr>
              <a:t>The resulting text is displayed on the screen along with the sentiment analysis of the text.</a:t>
            </a:r>
          </a:p>
          <a:p>
            <a:pPr algn="just">
              <a:buFont typeface="Arial" panose="020B0604020202020204" pitchFamily="34" charset="0"/>
              <a:buChar char="•"/>
            </a:pPr>
            <a:r>
              <a:rPr lang="en-US" dirty="0">
                <a:latin typeface="Monotype Corsiva" panose="03010101010201010101" pitchFamily="66" charset="0"/>
              </a:rPr>
              <a:t>This feature can be helpful in a variety of contexts where it's critical to comprehend the tone of the customer's voice, such as market research or customer service. The tone of the user's voice can be used to customize the response or course of action in personal assistants as well. </a:t>
            </a:r>
            <a:r>
              <a:rPr lang="en-US" b="1" dirty="0">
                <a:solidFill>
                  <a:schemeClr val="tx1"/>
                </a:solidFill>
                <a:latin typeface="Monotype Corsiva" panose="03010101010201010101" pitchFamily="66" charset="0"/>
              </a:rPr>
              <a:t>The user experience can be enhanced by determining whether a text's sentiment is positive, negative, or neutral by conducting a sentiment analysis.</a:t>
            </a:r>
          </a:p>
        </p:txBody>
      </p:sp>
    </p:spTree>
    <p:extLst>
      <p:ext uri="{BB962C8B-B14F-4D97-AF65-F5344CB8AC3E}">
        <p14:creationId xmlns:p14="http://schemas.microsoft.com/office/powerpoint/2010/main" val="31168526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80723-E937-57A9-1BE1-F8395B45BFE3}"/>
              </a:ext>
            </a:extLst>
          </p:cNvPr>
          <p:cNvSpPr>
            <a:spLocks noGrp="1"/>
          </p:cNvSpPr>
          <p:nvPr>
            <p:ph type="title"/>
          </p:nvPr>
        </p:nvSpPr>
        <p:spPr/>
        <p:txBody>
          <a:bodyPr/>
          <a:lstStyle/>
          <a:p>
            <a:r>
              <a:rPr lang="en-US" b="1" dirty="0">
                <a:latin typeface="Monotype Corsiva" panose="03010101010201010101" pitchFamily="66" charset="0"/>
              </a:rPr>
              <a:t>Feature 3: Language Translation</a:t>
            </a:r>
          </a:p>
        </p:txBody>
      </p:sp>
      <p:sp>
        <p:nvSpPr>
          <p:cNvPr id="3" name="Content Placeholder 2">
            <a:extLst>
              <a:ext uri="{FF2B5EF4-FFF2-40B4-BE49-F238E27FC236}">
                <a16:creationId xmlns:a16="http://schemas.microsoft.com/office/drawing/2014/main" id="{919FFB5E-103D-CD47-09B6-5FA5F0F67554}"/>
              </a:ext>
            </a:extLst>
          </p:cNvPr>
          <p:cNvSpPr>
            <a:spLocks noGrp="1"/>
          </p:cNvSpPr>
          <p:nvPr>
            <p:ph idx="1"/>
          </p:nvPr>
        </p:nvSpPr>
        <p:spPr/>
        <p:txBody>
          <a:bodyPr>
            <a:normAutofit/>
          </a:bodyPr>
          <a:lstStyle/>
          <a:p>
            <a:pPr algn="just">
              <a:buFont typeface="Arial" panose="020B0604020202020204" pitchFamily="34" charset="0"/>
              <a:buChar char="•"/>
            </a:pPr>
            <a:r>
              <a:rPr lang="en-US" dirty="0">
                <a:latin typeface="Monotype Corsiva" panose="03010101010201010101" pitchFamily="66" charset="0"/>
              </a:rPr>
              <a:t>Speech to text translation involves </a:t>
            </a:r>
            <a:r>
              <a:rPr lang="en-US" b="1" dirty="0">
                <a:latin typeface="Monotype Corsiva" panose="03010101010201010101" pitchFamily="66" charset="0"/>
              </a:rPr>
              <a:t>turning spoken words in one language into written text in another.</a:t>
            </a:r>
            <a:r>
              <a:rPr lang="en-US" dirty="0">
                <a:latin typeface="Monotype Corsiva" panose="03010101010201010101" pitchFamily="66" charset="0"/>
              </a:rPr>
              <a:t> The spoken words are converted into text using speech recognition technology, and the text is then translated into the target language using machine translation algorithms.</a:t>
            </a:r>
          </a:p>
          <a:p>
            <a:pPr algn="just">
              <a:buFont typeface="Arial" panose="020B0604020202020204" pitchFamily="34" charset="0"/>
              <a:buChar char="•"/>
            </a:pPr>
            <a:r>
              <a:rPr lang="en-US" dirty="0">
                <a:latin typeface="Monotype Corsiva" panose="03010101010201010101" pitchFamily="66" charset="0"/>
              </a:rPr>
              <a:t> Language learning, accessibility for people with hearing impairments, and real-time translation during multilingual meetings are just a few of the uses for services like Google Translate, Microsoft Translator, and Amazon Transcribe.</a:t>
            </a:r>
          </a:p>
        </p:txBody>
      </p:sp>
    </p:spTree>
    <p:extLst>
      <p:ext uri="{BB962C8B-B14F-4D97-AF65-F5344CB8AC3E}">
        <p14:creationId xmlns:p14="http://schemas.microsoft.com/office/powerpoint/2010/main" val="4150163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44433-BA57-13A4-7A2D-5046A7EB0DC4}"/>
              </a:ext>
            </a:extLst>
          </p:cNvPr>
          <p:cNvSpPr>
            <a:spLocks noGrp="1"/>
          </p:cNvSpPr>
          <p:nvPr>
            <p:ph type="title"/>
          </p:nvPr>
        </p:nvSpPr>
        <p:spPr/>
        <p:txBody>
          <a:bodyPr/>
          <a:lstStyle/>
          <a:p>
            <a:r>
              <a:rPr lang="en-US" b="1" dirty="0">
                <a:latin typeface="Monotype Corsiva" panose="03010101010201010101" pitchFamily="66" charset="0"/>
              </a:rPr>
              <a:t>Feature 4: Analyze Word Frequency.</a:t>
            </a:r>
          </a:p>
        </p:txBody>
      </p:sp>
      <p:sp>
        <p:nvSpPr>
          <p:cNvPr id="3" name="Content Placeholder 2">
            <a:extLst>
              <a:ext uri="{FF2B5EF4-FFF2-40B4-BE49-F238E27FC236}">
                <a16:creationId xmlns:a16="http://schemas.microsoft.com/office/drawing/2014/main" id="{50A87F86-CE45-86C7-5A10-BBB8F3368ADC}"/>
              </a:ext>
            </a:extLst>
          </p:cNvPr>
          <p:cNvSpPr>
            <a:spLocks noGrp="1"/>
          </p:cNvSpPr>
          <p:nvPr>
            <p:ph idx="1"/>
          </p:nvPr>
        </p:nvSpPr>
        <p:spPr/>
        <p:txBody>
          <a:bodyPr>
            <a:normAutofit/>
          </a:bodyPr>
          <a:lstStyle/>
          <a:p>
            <a:pPr algn="just">
              <a:buFont typeface="Arial" panose="020B0604020202020204" pitchFamily="34" charset="0"/>
              <a:buChar char="•"/>
            </a:pPr>
            <a:r>
              <a:rPr lang="en-US" dirty="0">
                <a:latin typeface="Monotype Corsiva" panose="03010101010201010101" pitchFamily="66" charset="0"/>
              </a:rPr>
              <a:t>In speech to text, </a:t>
            </a:r>
            <a:r>
              <a:rPr lang="en-US" b="1" dirty="0">
                <a:latin typeface="Monotype Corsiva" panose="03010101010201010101" pitchFamily="66" charset="0"/>
              </a:rPr>
              <a:t>word frequency refers to how frequently a specific word or phrase appears in a given piece of spoken text that has been converted into written form.</a:t>
            </a:r>
            <a:r>
              <a:rPr lang="en-US" dirty="0">
                <a:latin typeface="Monotype Corsiva" panose="03010101010201010101" pitchFamily="66" charset="0"/>
              </a:rPr>
              <a:t> Word frequency analysis can offer insightful information about the text's content, style, and organization as well as the usage patterns and vocabulary of the speaker.</a:t>
            </a:r>
          </a:p>
          <a:p>
            <a:pPr algn="just">
              <a:buFont typeface="Arial" panose="020B0604020202020204" pitchFamily="34" charset="0"/>
              <a:buChar char="•"/>
            </a:pPr>
            <a:r>
              <a:rPr lang="en-US" dirty="0">
                <a:latin typeface="Monotype Corsiva" panose="03010101010201010101" pitchFamily="66" charset="0"/>
              </a:rPr>
              <a:t>Marketing research, sentiment analysis, and language learning are just a few of the many uses for word frequency analysis. In order to prioritize their learning efforts and increase their vocabulary more effectively, learners can use word frequency lists to identify the most frequently used words in a language.</a:t>
            </a:r>
          </a:p>
        </p:txBody>
      </p:sp>
    </p:spTree>
    <p:extLst>
      <p:ext uri="{BB962C8B-B14F-4D97-AF65-F5344CB8AC3E}">
        <p14:creationId xmlns:p14="http://schemas.microsoft.com/office/powerpoint/2010/main" val="1484107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A944D-79F8-9C84-E49A-9AE9FD59D7BF}"/>
              </a:ext>
            </a:extLst>
          </p:cNvPr>
          <p:cNvSpPr>
            <a:spLocks noGrp="1"/>
          </p:cNvSpPr>
          <p:nvPr>
            <p:ph type="title"/>
          </p:nvPr>
        </p:nvSpPr>
        <p:spPr/>
        <p:txBody>
          <a:bodyPr/>
          <a:lstStyle/>
          <a:p>
            <a:r>
              <a:rPr lang="en-US" b="1" dirty="0">
                <a:latin typeface="Monotype Corsiva" panose="03010101010201010101" pitchFamily="66" charset="0"/>
              </a:rPr>
              <a:t>Screenshot 1:</a:t>
            </a:r>
          </a:p>
        </p:txBody>
      </p:sp>
      <p:pic>
        <p:nvPicPr>
          <p:cNvPr id="4" name="Content Placeholder 3">
            <a:extLst>
              <a:ext uri="{FF2B5EF4-FFF2-40B4-BE49-F238E27FC236}">
                <a16:creationId xmlns:a16="http://schemas.microsoft.com/office/drawing/2014/main" id="{DA96E9DE-39D3-4D20-CE93-7C5D2B347A4E}"/>
              </a:ext>
            </a:extLst>
          </p:cNvPr>
          <p:cNvPicPr>
            <a:picLocks noGrp="1" noChangeAspect="1"/>
          </p:cNvPicPr>
          <p:nvPr>
            <p:ph idx="1"/>
          </p:nvPr>
        </p:nvPicPr>
        <p:blipFill>
          <a:blip r:embed="rId2"/>
          <a:stretch>
            <a:fillRect/>
          </a:stretch>
        </p:blipFill>
        <p:spPr>
          <a:xfrm>
            <a:off x="838201" y="1427966"/>
            <a:ext cx="10422698" cy="4947781"/>
          </a:xfrm>
          <a:prstGeom prst="rect">
            <a:avLst/>
          </a:prstGeom>
        </p:spPr>
      </p:pic>
    </p:spTree>
    <p:extLst>
      <p:ext uri="{BB962C8B-B14F-4D97-AF65-F5344CB8AC3E}">
        <p14:creationId xmlns:p14="http://schemas.microsoft.com/office/powerpoint/2010/main" val="3585676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01D25-E5E4-B702-D0BE-38E9F29C58B6}"/>
              </a:ext>
            </a:extLst>
          </p:cNvPr>
          <p:cNvSpPr>
            <a:spLocks noGrp="1"/>
          </p:cNvSpPr>
          <p:nvPr>
            <p:ph type="title"/>
          </p:nvPr>
        </p:nvSpPr>
        <p:spPr/>
        <p:txBody>
          <a:bodyPr/>
          <a:lstStyle/>
          <a:p>
            <a:r>
              <a:rPr lang="en-US" b="1" dirty="0">
                <a:latin typeface="Monotype Corsiva" panose="03010101010201010101" pitchFamily="66" charset="0"/>
              </a:rPr>
              <a:t>Screenshot 2:</a:t>
            </a:r>
          </a:p>
        </p:txBody>
      </p:sp>
      <p:pic>
        <p:nvPicPr>
          <p:cNvPr id="4" name="Content Placeholder 3">
            <a:extLst>
              <a:ext uri="{FF2B5EF4-FFF2-40B4-BE49-F238E27FC236}">
                <a16:creationId xmlns:a16="http://schemas.microsoft.com/office/drawing/2014/main" id="{5F054203-869E-C21E-87F6-0E40D1631D91}"/>
              </a:ext>
            </a:extLst>
          </p:cNvPr>
          <p:cNvPicPr>
            <a:picLocks noGrp="1" noChangeAspect="1"/>
          </p:cNvPicPr>
          <p:nvPr>
            <p:ph idx="1"/>
          </p:nvPr>
        </p:nvPicPr>
        <p:blipFill>
          <a:blip r:embed="rId2"/>
          <a:stretch>
            <a:fillRect/>
          </a:stretch>
        </p:blipFill>
        <p:spPr>
          <a:xfrm>
            <a:off x="942975" y="1457325"/>
            <a:ext cx="10287000" cy="5035550"/>
          </a:xfrm>
          <a:prstGeom prst="rect">
            <a:avLst/>
          </a:prstGeom>
        </p:spPr>
      </p:pic>
    </p:spTree>
    <p:extLst>
      <p:ext uri="{BB962C8B-B14F-4D97-AF65-F5344CB8AC3E}">
        <p14:creationId xmlns:p14="http://schemas.microsoft.com/office/powerpoint/2010/main" val="9758118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5ADFE-07A9-D6AE-2D12-732B04191A57}"/>
              </a:ext>
            </a:extLst>
          </p:cNvPr>
          <p:cNvSpPr>
            <a:spLocks noGrp="1"/>
          </p:cNvSpPr>
          <p:nvPr>
            <p:ph type="title"/>
          </p:nvPr>
        </p:nvSpPr>
        <p:spPr/>
        <p:txBody>
          <a:bodyPr/>
          <a:lstStyle/>
          <a:p>
            <a:r>
              <a:rPr lang="en-US" b="1" dirty="0">
                <a:latin typeface="Monotype Corsiva" panose="03010101010201010101" pitchFamily="66" charset="0"/>
              </a:rPr>
              <a:t>Demo:</a:t>
            </a:r>
          </a:p>
        </p:txBody>
      </p:sp>
      <p:pic>
        <p:nvPicPr>
          <p:cNvPr id="4" name="Final_Demo">
            <a:hlinkClick r:id="" action="ppaction://media"/>
            <a:extLst>
              <a:ext uri="{FF2B5EF4-FFF2-40B4-BE49-F238E27FC236}">
                <a16:creationId xmlns:a16="http://schemas.microsoft.com/office/drawing/2014/main" id="{758523C4-5220-5877-7FFA-4190BDC1A74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543050"/>
            <a:ext cx="8226425" cy="4627563"/>
          </a:xfrm>
        </p:spPr>
      </p:pic>
    </p:spTree>
    <p:extLst>
      <p:ext uri="{BB962C8B-B14F-4D97-AF65-F5344CB8AC3E}">
        <p14:creationId xmlns:p14="http://schemas.microsoft.com/office/powerpoint/2010/main" val="1321249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8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E8A1-2A73-626B-A153-8411DC40C8D8}"/>
              </a:ext>
            </a:extLst>
          </p:cNvPr>
          <p:cNvSpPr>
            <a:spLocks noGrp="1"/>
          </p:cNvSpPr>
          <p:nvPr>
            <p:ph type="title"/>
          </p:nvPr>
        </p:nvSpPr>
        <p:spPr/>
        <p:txBody>
          <a:bodyPr/>
          <a:lstStyle/>
          <a:p>
            <a:r>
              <a:rPr lang="en-US" b="1" dirty="0">
                <a:latin typeface="Monotype Corsiva" panose="03010101010201010101" pitchFamily="66" charset="0"/>
              </a:rPr>
              <a:t>Challenges:</a:t>
            </a:r>
          </a:p>
        </p:txBody>
      </p:sp>
      <p:sp>
        <p:nvSpPr>
          <p:cNvPr id="3" name="Content Placeholder 2">
            <a:extLst>
              <a:ext uri="{FF2B5EF4-FFF2-40B4-BE49-F238E27FC236}">
                <a16:creationId xmlns:a16="http://schemas.microsoft.com/office/drawing/2014/main" id="{133D0A26-63ED-54D6-9C9A-E39C9815C64F}"/>
              </a:ext>
            </a:extLst>
          </p:cNvPr>
          <p:cNvSpPr>
            <a:spLocks noGrp="1"/>
          </p:cNvSpPr>
          <p:nvPr>
            <p:ph idx="1"/>
          </p:nvPr>
        </p:nvSpPr>
        <p:spPr/>
        <p:txBody>
          <a:bodyPr/>
          <a:lstStyle/>
          <a:p>
            <a:pPr>
              <a:buFont typeface="Arial" panose="020B0604020202020204" pitchFamily="34" charset="0"/>
              <a:buChar char="•"/>
            </a:pPr>
            <a:r>
              <a:rPr lang="en-US" dirty="0">
                <a:latin typeface="Monotype Corsiva" panose="03010101010201010101" pitchFamily="66" charset="0"/>
              </a:rPr>
              <a:t>Changing the Project from ‘</a:t>
            </a:r>
            <a:r>
              <a:rPr lang="en-US" b="1" dirty="0">
                <a:latin typeface="Monotype Corsiva" panose="03010101010201010101" pitchFamily="66" charset="0"/>
              </a:rPr>
              <a:t>3D Human Modelling’ </a:t>
            </a:r>
            <a:r>
              <a:rPr lang="en-US" dirty="0">
                <a:latin typeface="Monotype Corsiva" panose="03010101010201010101" pitchFamily="66" charset="0"/>
              </a:rPr>
              <a:t>to ‘</a:t>
            </a:r>
            <a:r>
              <a:rPr lang="en-US" b="1" dirty="0">
                <a:latin typeface="Monotype Corsiva" panose="03010101010201010101" pitchFamily="66" charset="0"/>
              </a:rPr>
              <a:t>Speech-to-Text’</a:t>
            </a:r>
            <a:r>
              <a:rPr lang="en-US" dirty="0">
                <a:latin typeface="Monotype Corsiva" panose="03010101010201010101" pitchFamily="66" charset="0"/>
              </a:rPr>
              <a:t> after Iteration 3 and implementing it.</a:t>
            </a:r>
          </a:p>
          <a:p>
            <a:pPr>
              <a:buFont typeface="Arial" panose="020B0604020202020204" pitchFamily="34" charset="0"/>
              <a:buChar char="•"/>
            </a:pPr>
            <a:r>
              <a:rPr lang="en-US" dirty="0">
                <a:latin typeface="Monotype Corsiva" panose="03010101010201010101" pitchFamily="66" charset="0"/>
              </a:rPr>
              <a:t>Build dependency issues in Streamlit Cloud and Heroku.</a:t>
            </a:r>
          </a:p>
        </p:txBody>
      </p:sp>
    </p:spTree>
    <p:extLst>
      <p:ext uri="{BB962C8B-B14F-4D97-AF65-F5344CB8AC3E}">
        <p14:creationId xmlns:p14="http://schemas.microsoft.com/office/powerpoint/2010/main" val="37448706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32,690 Thank You Stock Photos - Free &amp; Royalty-Free Stock Photos from  Dreamstime">
            <a:extLst>
              <a:ext uri="{FF2B5EF4-FFF2-40B4-BE49-F238E27FC236}">
                <a16:creationId xmlns:a16="http://schemas.microsoft.com/office/drawing/2014/main" id="{06A080F5-CD16-60A2-92C8-747D0454010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67418" y="1312101"/>
            <a:ext cx="7678455" cy="4233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314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33817-3A07-1E41-E30C-80E7505FDEF3}"/>
              </a:ext>
            </a:extLst>
          </p:cNvPr>
          <p:cNvSpPr>
            <a:spLocks noGrp="1"/>
          </p:cNvSpPr>
          <p:nvPr>
            <p:ph type="title"/>
          </p:nvPr>
        </p:nvSpPr>
        <p:spPr/>
        <p:txBody>
          <a:bodyPr/>
          <a:lstStyle/>
          <a:p>
            <a:r>
              <a:rPr lang="en-US" b="1" dirty="0">
                <a:solidFill>
                  <a:schemeClr val="tx1"/>
                </a:solidFill>
                <a:latin typeface="Monotype Corsiva" panose="03010101010201010101" pitchFamily="66" charset="0"/>
              </a:rPr>
              <a:t>Description and Uses:</a:t>
            </a:r>
          </a:p>
        </p:txBody>
      </p:sp>
      <p:sp>
        <p:nvSpPr>
          <p:cNvPr id="3" name="Content Placeholder 2">
            <a:extLst>
              <a:ext uri="{FF2B5EF4-FFF2-40B4-BE49-F238E27FC236}">
                <a16:creationId xmlns:a16="http://schemas.microsoft.com/office/drawing/2014/main" id="{5360ADB1-0A27-A785-304C-5410B36C9336}"/>
              </a:ext>
            </a:extLst>
          </p:cNvPr>
          <p:cNvSpPr>
            <a:spLocks noGrp="1"/>
          </p:cNvSpPr>
          <p:nvPr>
            <p:ph idx="1"/>
          </p:nvPr>
        </p:nvSpPr>
        <p:spPr/>
        <p:txBody>
          <a:bodyPr>
            <a:normAutofit/>
          </a:bodyPr>
          <a:lstStyle/>
          <a:p>
            <a:pPr algn="just">
              <a:buFont typeface="Arial" panose="020B0604020202020204" pitchFamily="34" charset="0"/>
              <a:buChar char="•"/>
            </a:pPr>
            <a:r>
              <a:rPr lang="en-US" dirty="0">
                <a:solidFill>
                  <a:schemeClr val="tx1"/>
                </a:solidFill>
                <a:latin typeface="Monotype Corsiva" panose="03010101010201010101" pitchFamily="66" charset="0"/>
                <a:ea typeface="AppleGothic" pitchFamily="2" charset="-127"/>
                <a:cs typeface="Apple Chancery" panose="03020702040506060504" pitchFamily="66" charset="-79"/>
              </a:rPr>
              <a:t>Speech to text, also known as speech recognition or voice recognition, is a process that uses advanced algorithms and machine learning models to convert spoken words into written text. </a:t>
            </a:r>
          </a:p>
          <a:p>
            <a:pPr algn="just">
              <a:buFont typeface="Arial" panose="020B0604020202020204" pitchFamily="34" charset="0"/>
              <a:buChar char="•"/>
            </a:pPr>
            <a:r>
              <a:rPr lang="en-US" dirty="0">
                <a:solidFill>
                  <a:schemeClr val="tx1"/>
                </a:solidFill>
                <a:latin typeface="Monotype Corsiva" panose="03010101010201010101" pitchFamily="66" charset="0"/>
                <a:ea typeface="AppleGothic" pitchFamily="2" charset="-127"/>
                <a:cs typeface="Apple Chancery" panose="03020702040506060504" pitchFamily="66" charset="-79"/>
              </a:rPr>
              <a:t>Applications for speech to text technology include automated speech and interview transcription, real-time closed captioning of live events, text dictation software(</a:t>
            </a:r>
            <a:r>
              <a:rPr lang="en-US" dirty="0">
                <a:solidFill>
                  <a:schemeClr val="tx1"/>
                </a:solidFill>
                <a:effectLst/>
                <a:latin typeface="Monotype Corsiva" panose="03010101010201010101" pitchFamily="66" charset="0"/>
                <a:ea typeface="AppleGothic" pitchFamily="2" charset="-127"/>
                <a:cs typeface="Apple Chancery" panose="03020702040506060504" pitchFamily="66" charset="-79"/>
              </a:rPr>
              <a:t>Dictation software is often used by people who prefer to speak rather than type, or who have difficulty using a keyboard due to physical disabilities or other conditions)</a:t>
            </a:r>
            <a:r>
              <a:rPr lang="en-US" dirty="0">
                <a:solidFill>
                  <a:schemeClr val="tx1"/>
                </a:solidFill>
                <a:latin typeface="Monotype Corsiva" panose="03010101010201010101" pitchFamily="66" charset="0"/>
                <a:ea typeface="AppleGothic" pitchFamily="2" charset="-127"/>
                <a:cs typeface="Apple Chancery" panose="03020702040506060504" pitchFamily="66" charset="-79"/>
              </a:rPr>
              <a:t>, and voice-activated control systems for various appliances and devices(E</a:t>
            </a:r>
            <a:r>
              <a:rPr lang="en-US" dirty="0">
                <a:solidFill>
                  <a:schemeClr val="tx1"/>
                </a:solidFill>
                <a:effectLst/>
                <a:latin typeface="Monotype Corsiva" panose="03010101010201010101" pitchFamily="66" charset="0"/>
                <a:ea typeface="AppleGothic" pitchFamily="2" charset="-127"/>
                <a:cs typeface="Apple Chancery" panose="03020702040506060504" pitchFamily="66" charset="-79"/>
              </a:rPr>
              <a:t>nable users to control various devices and appliances </a:t>
            </a:r>
            <a:r>
              <a:rPr lang="en-US" b="0" dirty="0">
                <a:solidFill>
                  <a:schemeClr val="tx1"/>
                </a:solidFill>
                <a:effectLst/>
                <a:latin typeface="Monotype Corsiva" panose="03010101010201010101" pitchFamily="66" charset="0"/>
                <a:ea typeface="AppleGothic" pitchFamily="2" charset="-127"/>
                <a:cs typeface="Apple Chancery" panose="03020702040506060504" pitchFamily="66" charset="-79"/>
              </a:rPr>
              <a:t>using voice commands rather than physical buttons or controls)</a:t>
            </a:r>
            <a:r>
              <a:rPr lang="en-US" dirty="0">
                <a:solidFill>
                  <a:schemeClr val="tx1"/>
                </a:solidFill>
                <a:latin typeface="Monotype Corsiva" panose="03010101010201010101" pitchFamily="66" charset="0"/>
                <a:ea typeface="AppleGothic" pitchFamily="2" charset="-127"/>
                <a:cs typeface="Apple Chancery" panose="03020702040506060504" pitchFamily="66" charset="-79"/>
              </a:rPr>
              <a:t>.</a:t>
            </a:r>
          </a:p>
        </p:txBody>
      </p:sp>
    </p:spTree>
    <p:extLst>
      <p:ext uri="{BB962C8B-B14F-4D97-AF65-F5344CB8AC3E}">
        <p14:creationId xmlns:p14="http://schemas.microsoft.com/office/powerpoint/2010/main" val="391121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EB635-F194-C6E9-475F-21E9B25D5EFF}"/>
              </a:ext>
            </a:extLst>
          </p:cNvPr>
          <p:cNvSpPr>
            <a:spLocks noGrp="1"/>
          </p:cNvSpPr>
          <p:nvPr>
            <p:ph type="title"/>
          </p:nvPr>
        </p:nvSpPr>
        <p:spPr/>
        <p:txBody>
          <a:bodyPr/>
          <a:lstStyle/>
          <a:p>
            <a:r>
              <a:rPr lang="en-US" b="1" dirty="0">
                <a:latin typeface="Monotype Corsiva" panose="03010101010201010101" pitchFamily="66" charset="0"/>
              </a:rPr>
              <a:t>Libraries Used</a:t>
            </a:r>
          </a:p>
        </p:txBody>
      </p:sp>
      <p:sp>
        <p:nvSpPr>
          <p:cNvPr id="3" name="Content Placeholder 2">
            <a:extLst>
              <a:ext uri="{FF2B5EF4-FFF2-40B4-BE49-F238E27FC236}">
                <a16:creationId xmlns:a16="http://schemas.microsoft.com/office/drawing/2014/main" id="{0D47DC0D-886A-A158-2EE3-03FEF0438C6A}"/>
              </a:ext>
            </a:extLst>
          </p:cNvPr>
          <p:cNvSpPr>
            <a:spLocks noGrp="1"/>
          </p:cNvSpPr>
          <p:nvPr>
            <p:ph idx="1"/>
          </p:nvPr>
        </p:nvSpPr>
        <p:spPr/>
        <p:txBody>
          <a:bodyPr/>
          <a:lstStyle/>
          <a:p>
            <a:pPr marL="0" indent="0">
              <a:buNone/>
            </a:pPr>
            <a:r>
              <a:rPr lang="en-US" dirty="0">
                <a:latin typeface="Monotype Corsiva" panose="03010101010201010101" pitchFamily="66" charset="0"/>
              </a:rPr>
              <a:t>Streamlit: A python library used for creating Web-apps</a:t>
            </a:r>
          </a:p>
          <a:p>
            <a:pPr marL="0" indent="0">
              <a:buNone/>
            </a:pPr>
            <a:r>
              <a:rPr lang="en-US" dirty="0">
                <a:latin typeface="Monotype Corsiva" panose="03010101010201010101" pitchFamily="66" charset="0"/>
              </a:rPr>
              <a:t>Speech-Recognition Library: A python library used for speech recognition.</a:t>
            </a:r>
          </a:p>
          <a:p>
            <a:pPr marL="0" indent="0">
              <a:buNone/>
            </a:pPr>
            <a:r>
              <a:rPr lang="en-US" dirty="0" err="1">
                <a:latin typeface="Monotype Corsiva" panose="03010101010201010101" pitchFamily="66" charset="0"/>
              </a:rPr>
              <a:t>Textblob:A</a:t>
            </a:r>
            <a:r>
              <a:rPr lang="en-US" dirty="0">
                <a:latin typeface="Monotype Corsiva" panose="03010101010201010101" pitchFamily="66" charset="0"/>
              </a:rPr>
              <a:t> python library used for natural language processing tasks including sentiment analysis</a:t>
            </a:r>
          </a:p>
          <a:p>
            <a:pPr marL="0" indent="0">
              <a:buNone/>
            </a:pPr>
            <a:r>
              <a:rPr lang="en-US" dirty="0">
                <a:latin typeface="Monotype Corsiva" panose="03010101010201010101" pitchFamily="66" charset="0"/>
              </a:rPr>
              <a:t>googleTrans: A python library used for google translation.</a:t>
            </a:r>
          </a:p>
        </p:txBody>
      </p:sp>
    </p:spTree>
    <p:extLst>
      <p:ext uri="{BB962C8B-B14F-4D97-AF65-F5344CB8AC3E}">
        <p14:creationId xmlns:p14="http://schemas.microsoft.com/office/powerpoint/2010/main" val="13581281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2E7C0-7669-13F0-3EC7-8164FDBA68E8}"/>
              </a:ext>
            </a:extLst>
          </p:cNvPr>
          <p:cNvSpPr>
            <a:spLocks noGrp="1"/>
          </p:cNvSpPr>
          <p:nvPr>
            <p:ph type="title"/>
          </p:nvPr>
        </p:nvSpPr>
        <p:spPr>
          <a:xfrm>
            <a:off x="566337" y="-222794"/>
            <a:ext cx="10515600" cy="1325563"/>
          </a:xfrm>
        </p:spPr>
        <p:txBody>
          <a:bodyPr/>
          <a:lstStyle/>
          <a:p>
            <a:r>
              <a:rPr lang="en-US" b="1" dirty="0">
                <a:latin typeface="Monotype Corsiva" panose="03010101010201010101" pitchFamily="66" charset="0"/>
              </a:rPr>
              <a:t>System Architecture</a:t>
            </a:r>
          </a:p>
        </p:txBody>
      </p:sp>
      <p:pic>
        <p:nvPicPr>
          <p:cNvPr id="5" name="Content Placeholder 4" descr="User with solid fill">
            <a:extLst>
              <a:ext uri="{FF2B5EF4-FFF2-40B4-BE49-F238E27FC236}">
                <a16:creationId xmlns:a16="http://schemas.microsoft.com/office/drawing/2014/main" id="{BF4188E1-9D05-109D-7991-D763E143E814}"/>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76200" y="3689989"/>
            <a:ext cx="914400" cy="914400"/>
          </a:xfrm>
        </p:spPr>
      </p:pic>
      <p:sp>
        <p:nvSpPr>
          <p:cNvPr id="6" name="TextBox 5">
            <a:extLst>
              <a:ext uri="{FF2B5EF4-FFF2-40B4-BE49-F238E27FC236}">
                <a16:creationId xmlns:a16="http://schemas.microsoft.com/office/drawing/2014/main" id="{C700D00D-7BCB-AFD3-F23E-EAD2BA77FECF}"/>
              </a:ext>
            </a:extLst>
          </p:cNvPr>
          <p:cNvSpPr txBox="1"/>
          <p:nvPr/>
        </p:nvSpPr>
        <p:spPr>
          <a:xfrm>
            <a:off x="-40074" y="4468093"/>
            <a:ext cx="577402" cy="369332"/>
          </a:xfrm>
          <a:prstGeom prst="rect">
            <a:avLst/>
          </a:prstGeom>
          <a:noFill/>
        </p:spPr>
        <p:txBody>
          <a:bodyPr wrap="none" rtlCol="0">
            <a:spAutoFit/>
          </a:bodyPr>
          <a:lstStyle/>
          <a:p>
            <a:r>
              <a:rPr lang="en-US" dirty="0">
                <a:latin typeface="Monotype Corsiva" panose="03010101010201010101" pitchFamily="66" charset="0"/>
              </a:rPr>
              <a:t>User</a:t>
            </a:r>
          </a:p>
        </p:txBody>
      </p:sp>
      <p:cxnSp>
        <p:nvCxnSpPr>
          <p:cNvPr id="8" name="Straight Arrow Connector 7">
            <a:extLst>
              <a:ext uri="{FF2B5EF4-FFF2-40B4-BE49-F238E27FC236}">
                <a16:creationId xmlns:a16="http://schemas.microsoft.com/office/drawing/2014/main" id="{4A1CB545-074C-29F3-922D-F2EFA43E787B}"/>
              </a:ext>
            </a:extLst>
          </p:cNvPr>
          <p:cNvCxnSpPr>
            <a:stCxn id="5" idx="3"/>
          </p:cNvCxnSpPr>
          <p:nvPr/>
        </p:nvCxnSpPr>
        <p:spPr>
          <a:xfrm>
            <a:off x="838200" y="4147189"/>
            <a:ext cx="86201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43B27D01-DFFD-B92C-AA85-87ACE2D7FCC9}"/>
              </a:ext>
            </a:extLst>
          </p:cNvPr>
          <p:cNvSpPr txBox="1"/>
          <p:nvPr/>
        </p:nvSpPr>
        <p:spPr>
          <a:xfrm>
            <a:off x="497419" y="3740549"/>
            <a:ext cx="1208985" cy="369332"/>
          </a:xfrm>
          <a:prstGeom prst="rect">
            <a:avLst/>
          </a:prstGeom>
          <a:noFill/>
        </p:spPr>
        <p:txBody>
          <a:bodyPr wrap="none" rtlCol="0">
            <a:spAutoFit/>
          </a:bodyPr>
          <a:lstStyle/>
          <a:p>
            <a:r>
              <a:rPr lang="en-US" dirty="0">
                <a:latin typeface="Monotype Corsiva" panose="03010101010201010101" pitchFamily="66" charset="0"/>
              </a:rPr>
              <a:t>Audio Input</a:t>
            </a:r>
          </a:p>
        </p:txBody>
      </p:sp>
      <p:pic>
        <p:nvPicPr>
          <p:cNvPr id="11" name="Graphic 10" descr="Monitor with solid fill">
            <a:extLst>
              <a:ext uri="{FF2B5EF4-FFF2-40B4-BE49-F238E27FC236}">
                <a16:creationId xmlns:a16="http://schemas.microsoft.com/office/drawing/2014/main" id="{631D96CF-1121-1E88-3B40-1D7029FD9CB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531613" y="1773476"/>
            <a:ext cx="1208985" cy="1242258"/>
          </a:xfrm>
          <a:prstGeom prst="rect">
            <a:avLst/>
          </a:prstGeom>
        </p:spPr>
      </p:pic>
      <p:sp>
        <p:nvSpPr>
          <p:cNvPr id="12" name="TextBox 11">
            <a:extLst>
              <a:ext uri="{FF2B5EF4-FFF2-40B4-BE49-F238E27FC236}">
                <a16:creationId xmlns:a16="http://schemas.microsoft.com/office/drawing/2014/main" id="{6589AF10-6162-E090-7EE8-6EA5E0316B36}"/>
              </a:ext>
            </a:extLst>
          </p:cNvPr>
          <p:cNvSpPr txBox="1"/>
          <p:nvPr/>
        </p:nvSpPr>
        <p:spPr>
          <a:xfrm>
            <a:off x="2722835" y="1428516"/>
            <a:ext cx="987771" cy="369332"/>
          </a:xfrm>
          <a:prstGeom prst="rect">
            <a:avLst/>
          </a:prstGeom>
          <a:noFill/>
        </p:spPr>
        <p:txBody>
          <a:bodyPr wrap="none" rtlCol="0">
            <a:spAutoFit/>
          </a:bodyPr>
          <a:lstStyle/>
          <a:p>
            <a:r>
              <a:rPr lang="en-US" dirty="0">
                <a:latin typeface="Monotype Corsiva" panose="03010101010201010101" pitchFamily="66" charset="0"/>
              </a:rPr>
              <a:t>Streamlit </a:t>
            </a:r>
          </a:p>
        </p:txBody>
      </p:sp>
      <p:cxnSp>
        <p:nvCxnSpPr>
          <p:cNvPr id="14" name="Straight Arrow Connector 13">
            <a:extLst>
              <a:ext uri="{FF2B5EF4-FFF2-40B4-BE49-F238E27FC236}">
                <a16:creationId xmlns:a16="http://schemas.microsoft.com/office/drawing/2014/main" id="{5F39C931-A490-61D9-AB66-0F8374AAAD5D}"/>
              </a:ext>
            </a:extLst>
          </p:cNvPr>
          <p:cNvCxnSpPr>
            <a:cxnSpLocks/>
          </p:cNvCxnSpPr>
          <p:nvPr/>
        </p:nvCxnSpPr>
        <p:spPr>
          <a:xfrm>
            <a:off x="3971925" y="1999852"/>
            <a:ext cx="3028950" cy="79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42670CB0-3960-D5A0-11A7-9B5BB8620F21}"/>
              </a:ext>
            </a:extLst>
          </p:cNvPr>
          <p:cNvCxnSpPr/>
          <p:nvPr/>
        </p:nvCxnSpPr>
        <p:spPr>
          <a:xfrm flipH="1">
            <a:off x="3971925" y="2817316"/>
            <a:ext cx="30289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D07D6994-08E2-8D05-0540-B40AAD7A940E}"/>
              </a:ext>
            </a:extLst>
          </p:cNvPr>
          <p:cNvSpPr txBox="1"/>
          <p:nvPr/>
        </p:nvSpPr>
        <p:spPr>
          <a:xfrm>
            <a:off x="3747287" y="2487743"/>
            <a:ext cx="1931939" cy="369332"/>
          </a:xfrm>
          <a:prstGeom prst="rect">
            <a:avLst/>
          </a:prstGeom>
          <a:noFill/>
        </p:spPr>
        <p:txBody>
          <a:bodyPr wrap="none" rtlCol="0">
            <a:spAutoFit/>
          </a:bodyPr>
          <a:lstStyle/>
          <a:p>
            <a:r>
              <a:rPr lang="en-US" dirty="0">
                <a:latin typeface="Monotype Corsiva" panose="03010101010201010101" pitchFamily="66" charset="0"/>
              </a:rPr>
              <a:t>Gives text as Output </a:t>
            </a:r>
          </a:p>
        </p:txBody>
      </p:sp>
      <p:sp>
        <p:nvSpPr>
          <p:cNvPr id="21" name="TextBox 20">
            <a:extLst>
              <a:ext uri="{FF2B5EF4-FFF2-40B4-BE49-F238E27FC236}">
                <a16:creationId xmlns:a16="http://schemas.microsoft.com/office/drawing/2014/main" id="{C5365561-1BBC-363F-5578-7258A34E2D37}"/>
              </a:ext>
            </a:extLst>
          </p:cNvPr>
          <p:cNvSpPr txBox="1"/>
          <p:nvPr/>
        </p:nvSpPr>
        <p:spPr>
          <a:xfrm>
            <a:off x="3778935" y="1692860"/>
            <a:ext cx="3583032" cy="369332"/>
          </a:xfrm>
          <a:prstGeom prst="rect">
            <a:avLst/>
          </a:prstGeom>
          <a:noFill/>
        </p:spPr>
        <p:txBody>
          <a:bodyPr wrap="none" rtlCol="0">
            <a:spAutoFit/>
          </a:bodyPr>
          <a:lstStyle/>
          <a:p>
            <a:r>
              <a:rPr lang="en-US" dirty="0">
                <a:latin typeface="Monotype Corsiva" panose="03010101010201010101" pitchFamily="66" charset="0"/>
              </a:rPr>
              <a:t> Send Voice Input (</a:t>
            </a:r>
            <a:r>
              <a:rPr lang="en-US" i="0" dirty="0" err="1">
                <a:solidFill>
                  <a:srgbClr val="111827"/>
                </a:solidFill>
                <a:effectLst/>
                <a:latin typeface="Monotype Corsiva" panose="03010101010201010101" pitchFamily="66" charset="0"/>
              </a:rPr>
              <a:t>sr.Recognizer</a:t>
            </a:r>
            <a:r>
              <a:rPr lang="en-US" i="0" dirty="0">
                <a:solidFill>
                  <a:srgbClr val="111827"/>
                </a:solidFill>
                <a:effectLst/>
                <a:latin typeface="Monotype Corsiva" panose="03010101010201010101" pitchFamily="66" charset="0"/>
              </a:rPr>
              <a:t>() Object)</a:t>
            </a:r>
            <a:endParaRPr lang="en-US" dirty="0">
              <a:latin typeface="Monotype Corsiva" panose="03010101010201010101" pitchFamily="66" charset="0"/>
            </a:endParaRPr>
          </a:p>
        </p:txBody>
      </p:sp>
      <p:pic>
        <p:nvPicPr>
          <p:cNvPr id="1026" name="Picture 2" descr="5 Best Speech-to-Text APIs | Nordic APIs |">
            <a:extLst>
              <a:ext uri="{FF2B5EF4-FFF2-40B4-BE49-F238E27FC236}">
                <a16:creationId xmlns:a16="http://schemas.microsoft.com/office/drawing/2014/main" id="{A46BBAD1-EFD7-347C-31E2-AF75C4785C7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38102" y="1400711"/>
            <a:ext cx="2382229" cy="1372671"/>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Straight Arrow Connector 23">
            <a:extLst>
              <a:ext uri="{FF2B5EF4-FFF2-40B4-BE49-F238E27FC236}">
                <a16:creationId xmlns:a16="http://schemas.microsoft.com/office/drawing/2014/main" id="{E97D2F98-AA8D-DCB3-EC07-EFA193CDFDC8}"/>
              </a:ext>
            </a:extLst>
          </p:cNvPr>
          <p:cNvCxnSpPr>
            <a:cxnSpLocks/>
          </p:cNvCxnSpPr>
          <p:nvPr/>
        </p:nvCxnSpPr>
        <p:spPr>
          <a:xfrm flipV="1">
            <a:off x="9158288" y="3171884"/>
            <a:ext cx="0" cy="10836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028" name="Picture 4" descr="How to HTML Highlight Text in WordPress (Gutenberg and Classic) in 2022">
            <a:extLst>
              <a:ext uri="{FF2B5EF4-FFF2-40B4-BE49-F238E27FC236}">
                <a16:creationId xmlns:a16="http://schemas.microsoft.com/office/drawing/2014/main" id="{865030B5-12AD-4827-0446-4B810D746694}"/>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9529" t="1417" r="15194" b="-1417"/>
          <a:stretch/>
        </p:blipFill>
        <p:spPr bwMode="auto">
          <a:xfrm>
            <a:off x="4564365" y="3713708"/>
            <a:ext cx="1967896" cy="769208"/>
          </a:xfrm>
          <a:prstGeom prst="rect">
            <a:avLst/>
          </a:prstGeom>
          <a:noFill/>
          <a:extLst>
            <a:ext uri="{909E8E84-426E-40DD-AFC4-6F175D3DCCD1}">
              <a14:hiddenFill xmlns:a14="http://schemas.microsoft.com/office/drawing/2010/main">
                <a:solidFill>
                  <a:srgbClr val="FFFFFF"/>
                </a:solidFill>
              </a14:hiddenFill>
            </a:ext>
          </a:extLst>
        </p:spPr>
      </p:pic>
      <p:cxnSp>
        <p:nvCxnSpPr>
          <p:cNvPr id="30" name="Straight Connector 29">
            <a:extLst>
              <a:ext uri="{FF2B5EF4-FFF2-40B4-BE49-F238E27FC236}">
                <a16:creationId xmlns:a16="http://schemas.microsoft.com/office/drawing/2014/main" id="{574CA359-52B1-9D30-BE4D-3600EED261BF}"/>
              </a:ext>
            </a:extLst>
          </p:cNvPr>
          <p:cNvCxnSpPr/>
          <p:nvPr/>
        </p:nvCxnSpPr>
        <p:spPr>
          <a:xfrm>
            <a:off x="6643688" y="4255532"/>
            <a:ext cx="2514600" cy="0"/>
          </a:xfrm>
          <a:prstGeom prst="line">
            <a:avLst/>
          </a:prstGeom>
        </p:spPr>
        <p:style>
          <a:lnRef idx="1">
            <a:schemeClr val="dk1"/>
          </a:lnRef>
          <a:fillRef idx="0">
            <a:schemeClr val="dk1"/>
          </a:fillRef>
          <a:effectRef idx="0">
            <a:schemeClr val="dk1"/>
          </a:effectRef>
          <a:fontRef idx="minor">
            <a:schemeClr val="tx1"/>
          </a:fontRef>
        </p:style>
      </p:cxnSp>
      <p:pic>
        <p:nvPicPr>
          <p:cNvPr id="1030" name="Picture 6" descr="Word Count&quot; Images – Browse 41 Stock Photos, Vectors, and Video | Adobe  Stock">
            <a:extLst>
              <a:ext uri="{FF2B5EF4-FFF2-40B4-BE49-F238E27FC236}">
                <a16:creationId xmlns:a16="http://schemas.microsoft.com/office/drawing/2014/main" id="{4A90B787-0089-89F4-9EBA-FB5FC69ECE0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64365" y="4629031"/>
            <a:ext cx="1967896" cy="57738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entiment Analysis - Voxco">
            <a:extLst>
              <a:ext uri="{FF2B5EF4-FFF2-40B4-BE49-F238E27FC236}">
                <a16:creationId xmlns:a16="http://schemas.microsoft.com/office/drawing/2014/main" id="{FEF82631-256E-A4CD-9065-7C42596A102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89258" y="5235283"/>
            <a:ext cx="1967338" cy="57738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AP CPQ – Knowledge Base(KB) Language Translation | SAP Blogs">
            <a:extLst>
              <a:ext uri="{FF2B5EF4-FFF2-40B4-BE49-F238E27FC236}">
                <a16:creationId xmlns:a16="http://schemas.microsoft.com/office/drawing/2014/main" id="{90B48F47-0EC0-33E9-E6EA-C00E0EFAE42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564365" y="5934117"/>
            <a:ext cx="2012173" cy="577386"/>
          </a:xfrm>
          <a:prstGeom prst="rect">
            <a:avLst/>
          </a:prstGeom>
          <a:noFill/>
          <a:extLst>
            <a:ext uri="{909E8E84-426E-40DD-AFC4-6F175D3DCCD1}">
              <a14:hiddenFill xmlns:a14="http://schemas.microsoft.com/office/drawing/2010/main">
                <a:solidFill>
                  <a:srgbClr val="FFFFFF"/>
                </a:solidFill>
              </a14:hiddenFill>
            </a:ext>
          </a:extLst>
        </p:spPr>
      </p:pic>
      <p:cxnSp>
        <p:nvCxnSpPr>
          <p:cNvPr id="33" name="Straight Connector 32">
            <a:extLst>
              <a:ext uri="{FF2B5EF4-FFF2-40B4-BE49-F238E27FC236}">
                <a16:creationId xmlns:a16="http://schemas.microsoft.com/office/drawing/2014/main" id="{766D0C26-B067-CD32-29D8-27D78159742C}"/>
              </a:ext>
            </a:extLst>
          </p:cNvPr>
          <p:cNvCxnSpPr>
            <a:cxnSpLocks/>
          </p:cNvCxnSpPr>
          <p:nvPr/>
        </p:nvCxnSpPr>
        <p:spPr>
          <a:xfrm>
            <a:off x="6643688" y="4885151"/>
            <a:ext cx="2825989" cy="0"/>
          </a:xfrm>
          <a:prstGeom prst="line">
            <a:avLst/>
          </a:prstGeom>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35965EAC-0703-8876-B7B7-C1D8F9E06A36}"/>
              </a:ext>
            </a:extLst>
          </p:cNvPr>
          <p:cNvCxnSpPr>
            <a:cxnSpLocks/>
          </p:cNvCxnSpPr>
          <p:nvPr/>
        </p:nvCxnSpPr>
        <p:spPr>
          <a:xfrm flipV="1">
            <a:off x="9469677" y="3171884"/>
            <a:ext cx="0" cy="17132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B1482ACE-418A-2278-FB7E-C8FCAE0D01A4}"/>
              </a:ext>
            </a:extLst>
          </p:cNvPr>
          <p:cNvCxnSpPr/>
          <p:nvPr/>
        </p:nvCxnSpPr>
        <p:spPr>
          <a:xfrm flipV="1">
            <a:off x="6643688" y="5473874"/>
            <a:ext cx="3301978" cy="100208"/>
          </a:xfrm>
          <a:prstGeom prst="line">
            <a:avLst/>
          </a:prstGeom>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CEE981E9-4C39-8E93-D513-A0A7DCCD951F}"/>
              </a:ext>
            </a:extLst>
          </p:cNvPr>
          <p:cNvCxnSpPr>
            <a:cxnSpLocks/>
          </p:cNvCxnSpPr>
          <p:nvPr/>
        </p:nvCxnSpPr>
        <p:spPr>
          <a:xfrm flipV="1">
            <a:off x="9945666" y="3171884"/>
            <a:ext cx="0" cy="230199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E50B0AC7-1488-483C-1156-CE0C3DDF60B1}"/>
              </a:ext>
            </a:extLst>
          </p:cNvPr>
          <p:cNvCxnSpPr>
            <a:cxnSpLocks/>
          </p:cNvCxnSpPr>
          <p:nvPr/>
        </p:nvCxnSpPr>
        <p:spPr>
          <a:xfrm flipV="1">
            <a:off x="10271342" y="3171884"/>
            <a:ext cx="0" cy="28978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66029807-D5A7-5680-3581-2924EE282E91}"/>
              </a:ext>
            </a:extLst>
          </p:cNvPr>
          <p:cNvCxnSpPr>
            <a:cxnSpLocks/>
          </p:cNvCxnSpPr>
          <p:nvPr/>
        </p:nvCxnSpPr>
        <p:spPr>
          <a:xfrm flipH="1">
            <a:off x="6643688" y="6069757"/>
            <a:ext cx="3627654" cy="93048"/>
          </a:xfrm>
          <a:prstGeom prst="line">
            <a:avLst/>
          </a:prstGeom>
        </p:spPr>
        <p:style>
          <a:lnRef idx="1">
            <a:schemeClr val="dk1"/>
          </a:lnRef>
          <a:fillRef idx="0">
            <a:schemeClr val="dk1"/>
          </a:fillRef>
          <a:effectRef idx="0">
            <a:schemeClr val="dk1"/>
          </a:effectRef>
          <a:fontRef idx="minor">
            <a:schemeClr val="tx1"/>
          </a:fontRef>
        </p:style>
      </p:cxnSp>
      <p:sp>
        <p:nvSpPr>
          <p:cNvPr id="49" name="TextBox 48">
            <a:extLst>
              <a:ext uri="{FF2B5EF4-FFF2-40B4-BE49-F238E27FC236}">
                <a16:creationId xmlns:a16="http://schemas.microsoft.com/office/drawing/2014/main" id="{C1E970F0-AACD-C6C4-DD3C-A1E475116DF3}"/>
              </a:ext>
            </a:extLst>
          </p:cNvPr>
          <p:cNvSpPr txBox="1"/>
          <p:nvPr/>
        </p:nvSpPr>
        <p:spPr>
          <a:xfrm>
            <a:off x="6549475" y="3905602"/>
            <a:ext cx="2624436" cy="369332"/>
          </a:xfrm>
          <a:prstGeom prst="rect">
            <a:avLst/>
          </a:prstGeom>
          <a:noFill/>
        </p:spPr>
        <p:txBody>
          <a:bodyPr wrap="none" rtlCol="0">
            <a:spAutoFit/>
          </a:bodyPr>
          <a:lstStyle/>
          <a:p>
            <a:r>
              <a:rPr lang="en-US" dirty="0">
                <a:latin typeface="Monotype Corsiva" panose="03010101010201010101" pitchFamily="66" charset="0"/>
              </a:rPr>
              <a:t>Highlight keywords in Yellow</a:t>
            </a:r>
          </a:p>
        </p:txBody>
      </p:sp>
      <p:sp>
        <p:nvSpPr>
          <p:cNvPr id="50" name="TextBox 49">
            <a:extLst>
              <a:ext uri="{FF2B5EF4-FFF2-40B4-BE49-F238E27FC236}">
                <a16:creationId xmlns:a16="http://schemas.microsoft.com/office/drawing/2014/main" id="{2B1C9EC0-52CA-5A44-1C3F-836D19A8DD75}"/>
              </a:ext>
            </a:extLst>
          </p:cNvPr>
          <p:cNvSpPr txBox="1"/>
          <p:nvPr/>
        </p:nvSpPr>
        <p:spPr>
          <a:xfrm>
            <a:off x="6549475" y="4558346"/>
            <a:ext cx="2247731" cy="369332"/>
          </a:xfrm>
          <a:prstGeom prst="rect">
            <a:avLst/>
          </a:prstGeom>
          <a:noFill/>
        </p:spPr>
        <p:txBody>
          <a:bodyPr wrap="none" rtlCol="0">
            <a:spAutoFit/>
          </a:bodyPr>
          <a:lstStyle/>
          <a:p>
            <a:r>
              <a:rPr lang="en-US" dirty="0">
                <a:latin typeface="Monotype Corsiva" panose="03010101010201010101" pitchFamily="66" charset="0"/>
              </a:rPr>
              <a:t>Analyze Word Frequency</a:t>
            </a:r>
          </a:p>
        </p:txBody>
      </p:sp>
      <p:sp>
        <p:nvSpPr>
          <p:cNvPr id="51" name="TextBox 50">
            <a:extLst>
              <a:ext uri="{FF2B5EF4-FFF2-40B4-BE49-F238E27FC236}">
                <a16:creationId xmlns:a16="http://schemas.microsoft.com/office/drawing/2014/main" id="{C5A4BB58-2C12-7463-8D1E-CAEC5997D04E}"/>
              </a:ext>
            </a:extLst>
          </p:cNvPr>
          <p:cNvSpPr txBox="1"/>
          <p:nvPr/>
        </p:nvSpPr>
        <p:spPr>
          <a:xfrm>
            <a:off x="6517305" y="5209107"/>
            <a:ext cx="3164649" cy="369332"/>
          </a:xfrm>
          <a:prstGeom prst="rect">
            <a:avLst/>
          </a:prstGeom>
          <a:noFill/>
        </p:spPr>
        <p:txBody>
          <a:bodyPr wrap="none" rtlCol="0">
            <a:spAutoFit/>
          </a:bodyPr>
          <a:lstStyle/>
          <a:p>
            <a:r>
              <a:rPr lang="en-US" dirty="0">
                <a:latin typeface="Monotype Corsiva" panose="03010101010201010101" pitchFamily="66" charset="0"/>
              </a:rPr>
              <a:t>Sensitivity using Sentiment Analysis</a:t>
            </a:r>
          </a:p>
        </p:txBody>
      </p:sp>
      <p:sp>
        <p:nvSpPr>
          <p:cNvPr id="52" name="TextBox 51">
            <a:extLst>
              <a:ext uri="{FF2B5EF4-FFF2-40B4-BE49-F238E27FC236}">
                <a16:creationId xmlns:a16="http://schemas.microsoft.com/office/drawing/2014/main" id="{041E023C-C7C0-25FC-0962-0FC9453BE0DD}"/>
              </a:ext>
            </a:extLst>
          </p:cNvPr>
          <p:cNvSpPr txBox="1"/>
          <p:nvPr/>
        </p:nvSpPr>
        <p:spPr>
          <a:xfrm>
            <a:off x="6549475" y="5825685"/>
            <a:ext cx="1980029" cy="369332"/>
          </a:xfrm>
          <a:prstGeom prst="rect">
            <a:avLst/>
          </a:prstGeom>
          <a:noFill/>
        </p:spPr>
        <p:txBody>
          <a:bodyPr wrap="none" rtlCol="0">
            <a:spAutoFit/>
          </a:bodyPr>
          <a:lstStyle/>
          <a:p>
            <a:r>
              <a:rPr lang="en-US" dirty="0">
                <a:latin typeface="Monotype Corsiva" panose="03010101010201010101" pitchFamily="66" charset="0"/>
              </a:rPr>
              <a:t>Language Translation</a:t>
            </a:r>
          </a:p>
        </p:txBody>
      </p:sp>
      <p:sp>
        <p:nvSpPr>
          <p:cNvPr id="53" name="TextBox 52">
            <a:extLst>
              <a:ext uri="{FF2B5EF4-FFF2-40B4-BE49-F238E27FC236}">
                <a16:creationId xmlns:a16="http://schemas.microsoft.com/office/drawing/2014/main" id="{C89286B9-8DA2-DE68-6C55-2880D9284080}"/>
              </a:ext>
            </a:extLst>
          </p:cNvPr>
          <p:cNvSpPr txBox="1"/>
          <p:nvPr/>
        </p:nvSpPr>
        <p:spPr>
          <a:xfrm>
            <a:off x="8148642" y="966851"/>
            <a:ext cx="2642070" cy="646331"/>
          </a:xfrm>
          <a:prstGeom prst="rect">
            <a:avLst/>
          </a:prstGeom>
          <a:noFill/>
        </p:spPr>
        <p:txBody>
          <a:bodyPr wrap="none" rtlCol="0">
            <a:spAutoFit/>
          </a:bodyPr>
          <a:lstStyle/>
          <a:p>
            <a:pPr algn="ctr"/>
            <a:r>
              <a:rPr lang="en-US" dirty="0">
                <a:latin typeface="Monotype Corsiva" panose="03010101010201010101" pitchFamily="66" charset="0"/>
              </a:rPr>
              <a:t>Speech Recognition(</a:t>
            </a:r>
            <a:r>
              <a:rPr lang="en-US" dirty="0" err="1">
                <a:latin typeface="Monotype Corsiva" panose="03010101010201010101" pitchFamily="66" charset="0"/>
              </a:rPr>
              <a:t>sr</a:t>
            </a:r>
            <a:r>
              <a:rPr lang="en-US" dirty="0">
                <a:latin typeface="Monotype Corsiva" panose="03010101010201010101" pitchFamily="66" charset="0"/>
              </a:rPr>
              <a:t>) library </a:t>
            </a:r>
          </a:p>
          <a:p>
            <a:pPr algn="ctr"/>
            <a:r>
              <a:rPr lang="en-US" dirty="0">
                <a:latin typeface="Monotype Corsiva" panose="03010101010201010101" pitchFamily="66" charset="0"/>
              </a:rPr>
              <a:t>to convert Audio to Text</a:t>
            </a:r>
            <a:endParaRPr lang="en-US" dirty="0"/>
          </a:p>
        </p:txBody>
      </p:sp>
      <p:sp>
        <p:nvSpPr>
          <p:cNvPr id="54" name="TextBox 53">
            <a:extLst>
              <a:ext uri="{FF2B5EF4-FFF2-40B4-BE49-F238E27FC236}">
                <a16:creationId xmlns:a16="http://schemas.microsoft.com/office/drawing/2014/main" id="{C063A189-9EDA-5EE6-E931-244FF97F7765}"/>
              </a:ext>
            </a:extLst>
          </p:cNvPr>
          <p:cNvSpPr txBox="1"/>
          <p:nvPr/>
        </p:nvSpPr>
        <p:spPr>
          <a:xfrm>
            <a:off x="1793072" y="5289208"/>
            <a:ext cx="2811988" cy="369332"/>
          </a:xfrm>
          <a:prstGeom prst="rect">
            <a:avLst/>
          </a:prstGeom>
          <a:noFill/>
        </p:spPr>
        <p:txBody>
          <a:bodyPr wrap="none" rtlCol="0">
            <a:spAutoFit/>
          </a:bodyPr>
          <a:lstStyle/>
          <a:p>
            <a:r>
              <a:rPr lang="en-US" dirty="0" err="1">
                <a:latin typeface="Monotype Corsiva" panose="03010101010201010101" pitchFamily="66" charset="0"/>
              </a:rPr>
              <a:t>TextBlob</a:t>
            </a:r>
            <a:r>
              <a:rPr lang="en-US" dirty="0">
                <a:latin typeface="Monotype Corsiva" panose="03010101010201010101" pitchFamily="66" charset="0"/>
              </a:rPr>
              <a:t> for sentiment analysis</a:t>
            </a:r>
          </a:p>
        </p:txBody>
      </p:sp>
      <p:sp>
        <p:nvSpPr>
          <p:cNvPr id="55" name="TextBox 54">
            <a:extLst>
              <a:ext uri="{FF2B5EF4-FFF2-40B4-BE49-F238E27FC236}">
                <a16:creationId xmlns:a16="http://schemas.microsoft.com/office/drawing/2014/main" id="{931A2171-8D3D-38B0-FFFB-85EE5806030E}"/>
              </a:ext>
            </a:extLst>
          </p:cNvPr>
          <p:cNvSpPr txBox="1"/>
          <p:nvPr/>
        </p:nvSpPr>
        <p:spPr>
          <a:xfrm>
            <a:off x="1856714" y="6010351"/>
            <a:ext cx="2489784" cy="369332"/>
          </a:xfrm>
          <a:prstGeom prst="rect">
            <a:avLst/>
          </a:prstGeom>
          <a:noFill/>
        </p:spPr>
        <p:txBody>
          <a:bodyPr wrap="none" rtlCol="0">
            <a:spAutoFit/>
          </a:bodyPr>
          <a:lstStyle/>
          <a:p>
            <a:r>
              <a:rPr lang="en-US" dirty="0">
                <a:latin typeface="Monotype Corsiva" panose="03010101010201010101" pitchFamily="66" charset="0"/>
              </a:rPr>
              <a:t>Google Trans for translation</a:t>
            </a:r>
          </a:p>
        </p:txBody>
      </p:sp>
      <p:sp>
        <p:nvSpPr>
          <p:cNvPr id="57" name="TextBox 56">
            <a:extLst>
              <a:ext uri="{FF2B5EF4-FFF2-40B4-BE49-F238E27FC236}">
                <a16:creationId xmlns:a16="http://schemas.microsoft.com/office/drawing/2014/main" id="{9D0F5E55-C5B5-E4C8-44BA-B4920084BA33}"/>
              </a:ext>
            </a:extLst>
          </p:cNvPr>
          <p:cNvSpPr txBox="1"/>
          <p:nvPr/>
        </p:nvSpPr>
        <p:spPr>
          <a:xfrm>
            <a:off x="3813969" y="1971444"/>
            <a:ext cx="3724096" cy="646331"/>
          </a:xfrm>
          <a:prstGeom prst="rect">
            <a:avLst/>
          </a:prstGeom>
          <a:noFill/>
        </p:spPr>
        <p:txBody>
          <a:bodyPr wrap="none" rtlCol="0">
            <a:spAutoFit/>
          </a:bodyPr>
          <a:lstStyle/>
          <a:p>
            <a:r>
              <a:rPr lang="en-US" dirty="0">
                <a:solidFill>
                  <a:srgbClr val="374151"/>
                </a:solidFill>
                <a:latin typeface="Monotype Corsiva" panose="03010101010201010101" pitchFamily="66" charset="0"/>
              </a:rPr>
              <a:t>C</a:t>
            </a:r>
            <a:r>
              <a:rPr lang="en-US" b="0" i="0" dirty="0">
                <a:solidFill>
                  <a:srgbClr val="374151"/>
                </a:solidFill>
                <a:effectLst/>
                <a:latin typeface="Monotype Corsiva" panose="03010101010201010101" pitchFamily="66" charset="0"/>
              </a:rPr>
              <a:t>apture audio from the default microphone </a:t>
            </a:r>
            <a:endParaRPr lang="en-US" dirty="0">
              <a:latin typeface="Monotype Corsiva" panose="03010101010201010101" pitchFamily="66" charset="0"/>
            </a:endParaRPr>
          </a:p>
          <a:p>
            <a:endParaRPr lang="en-US" dirty="0"/>
          </a:p>
        </p:txBody>
      </p:sp>
      <p:sp>
        <p:nvSpPr>
          <p:cNvPr id="58" name="TextBox 57">
            <a:extLst>
              <a:ext uri="{FF2B5EF4-FFF2-40B4-BE49-F238E27FC236}">
                <a16:creationId xmlns:a16="http://schemas.microsoft.com/office/drawing/2014/main" id="{CA8CA9AB-7D74-AD13-4E86-088FB5CA1F38}"/>
              </a:ext>
            </a:extLst>
          </p:cNvPr>
          <p:cNvSpPr txBox="1"/>
          <p:nvPr/>
        </p:nvSpPr>
        <p:spPr>
          <a:xfrm>
            <a:off x="8998914" y="1708216"/>
            <a:ext cx="1795684" cy="369332"/>
          </a:xfrm>
          <a:prstGeom prst="rect">
            <a:avLst/>
          </a:prstGeom>
          <a:noFill/>
        </p:spPr>
        <p:txBody>
          <a:bodyPr wrap="none" rtlCol="0">
            <a:spAutoFit/>
          </a:bodyPr>
          <a:lstStyle/>
          <a:p>
            <a:r>
              <a:rPr lang="en-US" dirty="0">
                <a:solidFill>
                  <a:srgbClr val="374151"/>
                </a:solidFill>
                <a:latin typeface="Monotype Corsiva" panose="03010101010201010101" pitchFamily="66" charset="0"/>
              </a:rPr>
              <a:t>T</a:t>
            </a:r>
            <a:r>
              <a:rPr lang="en-US" b="0" i="0" dirty="0">
                <a:solidFill>
                  <a:srgbClr val="374151"/>
                </a:solidFill>
                <a:effectLst/>
                <a:latin typeface="Monotype Corsiva" panose="03010101010201010101" pitchFamily="66" charset="0"/>
              </a:rPr>
              <a:t>ranscribe it to text</a:t>
            </a:r>
            <a:endParaRPr lang="en-US" dirty="0">
              <a:latin typeface="Monotype Corsiva" panose="03010101010201010101" pitchFamily="66" charset="0"/>
            </a:endParaRPr>
          </a:p>
        </p:txBody>
      </p:sp>
      <p:sp>
        <p:nvSpPr>
          <p:cNvPr id="59" name="Rectangle 58">
            <a:extLst>
              <a:ext uri="{FF2B5EF4-FFF2-40B4-BE49-F238E27FC236}">
                <a16:creationId xmlns:a16="http://schemas.microsoft.com/office/drawing/2014/main" id="{D31ADCEC-0282-58F5-C023-9E61EBB5F6D9}"/>
              </a:ext>
            </a:extLst>
          </p:cNvPr>
          <p:cNvSpPr/>
          <p:nvPr/>
        </p:nvSpPr>
        <p:spPr>
          <a:xfrm>
            <a:off x="1700213" y="788242"/>
            <a:ext cx="9535634" cy="5812973"/>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60" name="TextBox 59">
            <a:extLst>
              <a:ext uri="{FF2B5EF4-FFF2-40B4-BE49-F238E27FC236}">
                <a16:creationId xmlns:a16="http://schemas.microsoft.com/office/drawing/2014/main" id="{A3DAC9E4-3595-77DA-FCDA-1BA764674864}"/>
              </a:ext>
            </a:extLst>
          </p:cNvPr>
          <p:cNvSpPr txBox="1"/>
          <p:nvPr/>
        </p:nvSpPr>
        <p:spPr>
          <a:xfrm>
            <a:off x="8569309" y="2767732"/>
            <a:ext cx="2367956" cy="369332"/>
          </a:xfrm>
          <a:prstGeom prst="rect">
            <a:avLst/>
          </a:prstGeom>
          <a:noFill/>
        </p:spPr>
        <p:txBody>
          <a:bodyPr wrap="none" rtlCol="0">
            <a:spAutoFit/>
          </a:bodyPr>
          <a:lstStyle/>
          <a:p>
            <a:r>
              <a:rPr lang="en-US" dirty="0" err="1">
                <a:solidFill>
                  <a:srgbClr val="111827"/>
                </a:solidFill>
                <a:latin typeface="Monotype Corsiva" panose="03010101010201010101" pitchFamily="66" charset="0"/>
              </a:rPr>
              <a:t>sr</a:t>
            </a:r>
            <a:r>
              <a:rPr lang="en-US" i="0" dirty="0" err="1">
                <a:solidFill>
                  <a:srgbClr val="111827"/>
                </a:solidFill>
                <a:effectLst/>
                <a:latin typeface="Monotype Corsiva" panose="03010101010201010101" pitchFamily="66" charset="0"/>
              </a:rPr>
              <a:t>.recognize_google</a:t>
            </a:r>
            <a:r>
              <a:rPr lang="en-US" i="0" dirty="0">
                <a:solidFill>
                  <a:srgbClr val="111827"/>
                </a:solidFill>
                <a:effectLst/>
                <a:latin typeface="Monotype Corsiva" panose="03010101010201010101" pitchFamily="66" charset="0"/>
              </a:rPr>
              <a:t>(audio))</a:t>
            </a:r>
            <a:endParaRPr lang="en-US" dirty="0"/>
          </a:p>
        </p:txBody>
      </p:sp>
    </p:spTree>
    <p:extLst>
      <p:ext uri="{BB962C8B-B14F-4D97-AF65-F5344CB8AC3E}">
        <p14:creationId xmlns:p14="http://schemas.microsoft.com/office/powerpoint/2010/main" val="3727336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75A89-5A9C-462C-33CD-738137F4191F}"/>
              </a:ext>
            </a:extLst>
          </p:cNvPr>
          <p:cNvSpPr>
            <a:spLocks noGrp="1"/>
          </p:cNvSpPr>
          <p:nvPr>
            <p:ph type="title"/>
          </p:nvPr>
        </p:nvSpPr>
        <p:spPr/>
        <p:txBody>
          <a:bodyPr/>
          <a:lstStyle/>
          <a:p>
            <a:r>
              <a:rPr lang="en-US" b="1" dirty="0">
                <a:latin typeface="Monotype Corsiva" panose="03010101010201010101" pitchFamily="66" charset="0"/>
              </a:rPr>
              <a:t>Implementation and Features</a:t>
            </a:r>
          </a:p>
        </p:txBody>
      </p:sp>
      <p:sp>
        <p:nvSpPr>
          <p:cNvPr id="3" name="Content Placeholder 2">
            <a:extLst>
              <a:ext uri="{FF2B5EF4-FFF2-40B4-BE49-F238E27FC236}">
                <a16:creationId xmlns:a16="http://schemas.microsoft.com/office/drawing/2014/main" id="{FB2BD3EF-0932-D27F-CEF3-EFCCE0ED69F6}"/>
              </a:ext>
            </a:extLst>
          </p:cNvPr>
          <p:cNvSpPr>
            <a:spLocks noGrp="1"/>
          </p:cNvSpPr>
          <p:nvPr>
            <p:ph idx="1"/>
          </p:nvPr>
        </p:nvSpPr>
        <p:spPr/>
        <p:txBody>
          <a:bodyPr>
            <a:normAutofit/>
          </a:bodyPr>
          <a:lstStyle/>
          <a:p>
            <a:pPr algn="just">
              <a:buFont typeface="Arial" panose="020B0604020202020204" pitchFamily="34" charset="0"/>
              <a:buChar char="•"/>
            </a:pPr>
            <a:r>
              <a:rPr lang="en-US" dirty="0">
                <a:latin typeface="Monotype Corsiva" panose="03010101010201010101" pitchFamily="66" charset="0"/>
              </a:rPr>
              <a:t>In our Code, with the help of the Speech Recognition Library, the code creates a straightforward web application that lets users record audio input from a microphone and turn it into text. </a:t>
            </a:r>
          </a:p>
          <a:p>
            <a:pPr algn="just">
              <a:buFont typeface="Arial" panose="020B0604020202020204" pitchFamily="34" charset="0"/>
              <a:buChar char="•"/>
            </a:pPr>
            <a:r>
              <a:rPr lang="en-US" dirty="0">
                <a:latin typeface="Monotype Corsiva" panose="03010101010201010101" pitchFamily="66" charset="0"/>
              </a:rPr>
              <a:t>After that, the generated text is shown on the screen. The app has a single button to begin recording, and before the audio is captured, the microphone's sensitivity is changed. </a:t>
            </a:r>
          </a:p>
          <a:p>
            <a:pPr algn="just">
              <a:buFont typeface="Arial" panose="020B0604020202020204" pitchFamily="34" charset="0"/>
              <a:buChar char="•"/>
            </a:pPr>
            <a:r>
              <a:rPr lang="en-US" dirty="0">
                <a:latin typeface="Monotype Corsiva" panose="03010101010201010101" pitchFamily="66" charset="0"/>
              </a:rPr>
              <a:t>An appropriate error message is displayed if the speech cannot be recognized or if the request cannot be processed properly. The "Speech to Text" app asks the user to speak after they click the "Start Recording" button, and the spoken words are then displayed as text on the screen.</a:t>
            </a:r>
          </a:p>
        </p:txBody>
      </p:sp>
    </p:spTree>
    <p:extLst>
      <p:ext uri="{BB962C8B-B14F-4D97-AF65-F5344CB8AC3E}">
        <p14:creationId xmlns:p14="http://schemas.microsoft.com/office/powerpoint/2010/main" val="8829113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27EB2-4537-C81F-3945-9C78C7BA995E}"/>
              </a:ext>
            </a:extLst>
          </p:cNvPr>
          <p:cNvSpPr>
            <a:spLocks noGrp="1"/>
          </p:cNvSpPr>
          <p:nvPr>
            <p:ph type="title"/>
          </p:nvPr>
        </p:nvSpPr>
        <p:spPr>
          <a:xfrm>
            <a:off x="642938" y="365125"/>
            <a:ext cx="10710862" cy="1325563"/>
          </a:xfrm>
        </p:spPr>
        <p:txBody>
          <a:bodyPr/>
          <a:lstStyle/>
          <a:p>
            <a:r>
              <a:rPr lang="en-US" b="1" dirty="0">
                <a:latin typeface="Monotype Corsiva" panose="03010101010201010101" pitchFamily="66" charset="0"/>
              </a:rPr>
              <a:t>Home Page</a:t>
            </a:r>
          </a:p>
        </p:txBody>
      </p:sp>
      <p:sp>
        <p:nvSpPr>
          <p:cNvPr id="5" name="Content Placeholder 4">
            <a:extLst>
              <a:ext uri="{FF2B5EF4-FFF2-40B4-BE49-F238E27FC236}">
                <a16:creationId xmlns:a16="http://schemas.microsoft.com/office/drawing/2014/main" id="{8D99A334-30F6-ACC0-B8F0-9DE2BFCAC22D}"/>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81358E67-FA29-434F-B5F1-85644025FC56}"/>
              </a:ext>
            </a:extLst>
          </p:cNvPr>
          <p:cNvPicPr>
            <a:picLocks noChangeAspect="1"/>
          </p:cNvPicPr>
          <p:nvPr/>
        </p:nvPicPr>
        <p:blipFill>
          <a:blip r:embed="rId2"/>
          <a:stretch>
            <a:fillRect/>
          </a:stretch>
        </p:blipFill>
        <p:spPr>
          <a:xfrm>
            <a:off x="838201" y="1825625"/>
            <a:ext cx="10515600" cy="4351338"/>
          </a:xfrm>
          <a:prstGeom prst="rect">
            <a:avLst/>
          </a:prstGeom>
        </p:spPr>
      </p:pic>
    </p:spTree>
    <p:extLst>
      <p:ext uri="{BB962C8B-B14F-4D97-AF65-F5344CB8AC3E}">
        <p14:creationId xmlns:p14="http://schemas.microsoft.com/office/powerpoint/2010/main" val="504032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6F04-B26B-09EB-5685-3EC0D9C622E5}"/>
              </a:ext>
            </a:extLst>
          </p:cNvPr>
          <p:cNvSpPr>
            <a:spLocks noGrp="1"/>
          </p:cNvSpPr>
          <p:nvPr>
            <p:ph type="title"/>
          </p:nvPr>
        </p:nvSpPr>
        <p:spPr/>
        <p:txBody>
          <a:bodyPr>
            <a:normAutofit fontScale="90000"/>
          </a:bodyPr>
          <a:lstStyle/>
          <a:p>
            <a:r>
              <a:rPr lang="en-US" b="1" dirty="0">
                <a:latin typeface="Monotype Corsiva" panose="03010101010201010101" pitchFamily="66" charset="0"/>
              </a:rPr>
              <a:t>Test 1: Start recording and get ‘Speak now’ message.</a:t>
            </a:r>
            <a:br>
              <a:rPr lang="en-US" dirty="0">
                <a:latin typeface="Monotype Corsiva" panose="03010101010201010101" pitchFamily="66" charset="0"/>
              </a:rPr>
            </a:br>
            <a:endParaRPr lang="en-US" dirty="0">
              <a:latin typeface="Monotype Corsiva" panose="03010101010201010101" pitchFamily="66" charset="0"/>
            </a:endParaRPr>
          </a:p>
        </p:txBody>
      </p:sp>
      <p:pic>
        <p:nvPicPr>
          <p:cNvPr id="7" name="Content Placeholder 6">
            <a:extLst>
              <a:ext uri="{FF2B5EF4-FFF2-40B4-BE49-F238E27FC236}">
                <a16:creationId xmlns:a16="http://schemas.microsoft.com/office/drawing/2014/main" id="{330C67BB-BC45-9FAE-DFCB-9392EE2646F8}"/>
              </a:ext>
            </a:extLst>
          </p:cNvPr>
          <p:cNvPicPr>
            <a:picLocks noGrp="1" noChangeAspect="1"/>
          </p:cNvPicPr>
          <p:nvPr>
            <p:ph idx="1"/>
          </p:nvPr>
        </p:nvPicPr>
        <p:blipFill>
          <a:blip r:embed="rId2"/>
          <a:stretch>
            <a:fillRect/>
          </a:stretch>
        </p:blipFill>
        <p:spPr>
          <a:xfrm>
            <a:off x="1089764" y="1503123"/>
            <a:ext cx="9983244" cy="4609578"/>
          </a:xfrm>
          <a:prstGeom prst="rect">
            <a:avLst/>
          </a:prstGeom>
        </p:spPr>
      </p:pic>
    </p:spTree>
    <p:extLst>
      <p:ext uri="{BB962C8B-B14F-4D97-AF65-F5344CB8AC3E}">
        <p14:creationId xmlns:p14="http://schemas.microsoft.com/office/powerpoint/2010/main" val="454740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533CA-0770-C121-0CA5-84700C59B2F8}"/>
              </a:ext>
            </a:extLst>
          </p:cNvPr>
          <p:cNvSpPr>
            <a:spLocks noGrp="1"/>
          </p:cNvSpPr>
          <p:nvPr>
            <p:ph type="title"/>
          </p:nvPr>
        </p:nvSpPr>
        <p:spPr/>
        <p:txBody>
          <a:bodyPr/>
          <a:lstStyle/>
          <a:p>
            <a:r>
              <a:rPr lang="en-US" b="1" dirty="0">
                <a:latin typeface="Monotype Corsiva" panose="03010101010201010101" pitchFamily="66" charset="0"/>
              </a:rPr>
              <a:t>Test 2: Error check when no one talks.</a:t>
            </a:r>
          </a:p>
        </p:txBody>
      </p:sp>
      <p:sp>
        <p:nvSpPr>
          <p:cNvPr id="5" name="Content Placeholder 4">
            <a:extLst>
              <a:ext uri="{FF2B5EF4-FFF2-40B4-BE49-F238E27FC236}">
                <a16:creationId xmlns:a16="http://schemas.microsoft.com/office/drawing/2014/main" id="{D3ED095A-88B2-9D0F-FA2D-36A2F43D62ED}"/>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E10DDBFA-2831-D392-6682-DC47DB83AE57}"/>
              </a:ext>
            </a:extLst>
          </p:cNvPr>
          <p:cNvPicPr>
            <a:picLocks noChangeAspect="1"/>
          </p:cNvPicPr>
          <p:nvPr/>
        </p:nvPicPr>
        <p:blipFill>
          <a:blip r:embed="rId2"/>
          <a:stretch>
            <a:fillRect/>
          </a:stretch>
        </p:blipFill>
        <p:spPr>
          <a:xfrm>
            <a:off x="838200" y="1690688"/>
            <a:ext cx="10515600" cy="4486274"/>
          </a:xfrm>
          <a:prstGeom prst="rect">
            <a:avLst/>
          </a:prstGeom>
        </p:spPr>
      </p:pic>
    </p:spTree>
    <p:extLst>
      <p:ext uri="{BB962C8B-B14F-4D97-AF65-F5344CB8AC3E}">
        <p14:creationId xmlns:p14="http://schemas.microsoft.com/office/powerpoint/2010/main" val="2230996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C2241-D2CF-2C7B-1382-2A4788E267F0}"/>
              </a:ext>
            </a:extLst>
          </p:cNvPr>
          <p:cNvSpPr>
            <a:spLocks noGrp="1"/>
          </p:cNvSpPr>
          <p:nvPr>
            <p:ph type="title"/>
          </p:nvPr>
        </p:nvSpPr>
        <p:spPr/>
        <p:txBody>
          <a:bodyPr/>
          <a:lstStyle/>
          <a:p>
            <a:r>
              <a:rPr lang="en-US" b="1" dirty="0">
                <a:latin typeface="Monotype Corsiva" panose="03010101010201010101" pitchFamily="66" charset="0"/>
              </a:rPr>
              <a:t>Test 3: Network Failure</a:t>
            </a:r>
          </a:p>
        </p:txBody>
      </p:sp>
      <p:sp>
        <p:nvSpPr>
          <p:cNvPr id="5" name="Content Placeholder 4">
            <a:extLst>
              <a:ext uri="{FF2B5EF4-FFF2-40B4-BE49-F238E27FC236}">
                <a16:creationId xmlns:a16="http://schemas.microsoft.com/office/drawing/2014/main" id="{728A7998-3A58-1DCF-F794-1DDB123E6C38}"/>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E2FCE12E-B2F2-F1F3-06EE-C3254C7AF136}"/>
              </a:ext>
            </a:extLst>
          </p:cNvPr>
          <p:cNvPicPr>
            <a:picLocks noChangeAspect="1"/>
          </p:cNvPicPr>
          <p:nvPr/>
        </p:nvPicPr>
        <p:blipFill>
          <a:blip r:embed="rId2"/>
          <a:stretch>
            <a:fillRect/>
          </a:stretch>
        </p:blipFill>
        <p:spPr>
          <a:xfrm>
            <a:off x="838200" y="1825624"/>
            <a:ext cx="10515600" cy="4351338"/>
          </a:xfrm>
          <a:prstGeom prst="rect">
            <a:avLst/>
          </a:prstGeom>
        </p:spPr>
      </p:pic>
    </p:spTree>
    <p:extLst>
      <p:ext uri="{BB962C8B-B14F-4D97-AF65-F5344CB8AC3E}">
        <p14:creationId xmlns:p14="http://schemas.microsoft.com/office/powerpoint/2010/main" val="41157373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386</TotalTime>
  <Words>867</Words>
  <Application>Microsoft Macintosh PowerPoint</Application>
  <PresentationFormat>Widescreen</PresentationFormat>
  <Paragraphs>57</Paragraphs>
  <Slides>18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Monotype Corsiva</vt:lpstr>
      <vt:lpstr>Office Theme</vt:lpstr>
      <vt:lpstr>SPEECH-TO-TEXT</vt:lpstr>
      <vt:lpstr>Description and Uses:</vt:lpstr>
      <vt:lpstr>Libraries Used</vt:lpstr>
      <vt:lpstr>System Architecture</vt:lpstr>
      <vt:lpstr>Implementation and Features</vt:lpstr>
      <vt:lpstr>Home Page</vt:lpstr>
      <vt:lpstr>Test 1: Start recording and get ‘Speak now’ message. </vt:lpstr>
      <vt:lpstr>Test 2: Error check when no one talks.</vt:lpstr>
      <vt:lpstr>Test 3: Network Failure</vt:lpstr>
      <vt:lpstr>Feature 1: Keyword Highlighting</vt:lpstr>
      <vt:lpstr>Feature 2: Detection of sensitivity of the transcribed text using Sentiment Analysis</vt:lpstr>
      <vt:lpstr>Feature 3: Language Translation</vt:lpstr>
      <vt:lpstr>Feature 4: Analyze Word Frequency.</vt:lpstr>
      <vt:lpstr>Screenshot 1:</vt:lpstr>
      <vt:lpstr>Screenshot 2:</vt:lpstr>
      <vt:lpstr>Demo:</vt:lpstr>
      <vt:lpstr>Challenges: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SPEECH-TO-TEXT</dc:title>
  <dc:creator>Veda Samhitha Dyawanapally</dc:creator>
  <cp:lastModifiedBy>Veda Samhitha Dyawanapally</cp:lastModifiedBy>
  <cp:revision>17</cp:revision>
  <dcterms:created xsi:type="dcterms:W3CDTF">2023-04-23T23:10:53Z</dcterms:created>
  <dcterms:modified xsi:type="dcterms:W3CDTF">2023-05-01T22:02:53Z</dcterms:modified>
</cp:coreProperties>
</file>

<file path=docProps/thumbnail.jpeg>
</file>